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6"/>
  </p:notesMasterIdLst>
  <p:handoutMasterIdLst>
    <p:handoutMasterId r:id="rId27"/>
  </p:handoutMasterIdLst>
  <p:sldIdLst>
    <p:sldId id="484" r:id="rId4"/>
    <p:sldId id="624" r:id="rId5"/>
    <p:sldId id="626" r:id="rId6"/>
    <p:sldId id="628" r:id="rId7"/>
    <p:sldId id="629" r:id="rId8"/>
    <p:sldId id="643" r:id="rId9"/>
    <p:sldId id="644" r:id="rId10"/>
    <p:sldId id="645" r:id="rId11"/>
    <p:sldId id="646" r:id="rId12"/>
    <p:sldId id="630" r:id="rId13"/>
    <p:sldId id="631" r:id="rId14"/>
    <p:sldId id="633" r:id="rId15"/>
    <p:sldId id="632" r:id="rId16"/>
    <p:sldId id="635" r:id="rId17"/>
    <p:sldId id="637" r:id="rId18"/>
    <p:sldId id="638" r:id="rId19"/>
    <p:sldId id="647" r:id="rId20"/>
    <p:sldId id="648" r:id="rId21"/>
    <p:sldId id="639" r:id="rId22"/>
    <p:sldId id="641" r:id="rId23"/>
    <p:sldId id="640" r:id="rId24"/>
    <p:sldId id="642" r:id="rId25"/>
  </p:sldIdLst>
  <p:sldSz cx="9144000" cy="6858000" type="screen4x3"/>
  <p:notesSz cx="6858000" cy="9144000"/>
  <p:custDataLst>
    <p:tags r:id="rId31"/>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49" autoAdjust="0"/>
    <p:restoredTop sz="96846" autoAdjust="0"/>
  </p:normalViewPr>
  <p:slideViewPr>
    <p:cSldViewPr snapToGrid="0" snapToObjects="1" showGuides="1">
      <p:cViewPr varScale="1">
        <p:scale>
          <a:sx n="83" d="100"/>
          <a:sy n="83" d="100"/>
        </p:scale>
        <p:origin x="108" y="600"/>
      </p:cViewPr>
      <p:guideLst>
        <p:guide orient="horz" pos="2160"/>
        <p:guide pos="285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190.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image" Target="../media/image11.png"/><Relationship Id="rId2" Type="http://schemas.openxmlformats.org/officeDocument/2006/relationships/tags" Target="../tags/tag150.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12.png"/><Relationship Id="rId2" Type="http://schemas.openxmlformats.org/officeDocument/2006/relationships/tags" Target="../tags/tag153.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image" Target="../media/image17.png"/><Relationship Id="rId7" Type="http://schemas.openxmlformats.org/officeDocument/2006/relationships/tags" Target="../tags/tag161.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tags" Target="../tags/tag158.x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168.xml"/><Relationship Id="rId6" Type="http://schemas.openxmlformats.org/officeDocument/2006/relationships/image" Target="../media/image21.png"/><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image" Target="../media/image20.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image" Target="../media/image22.png"/><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74.xml"/><Relationship Id="rId7" Type="http://schemas.openxmlformats.org/officeDocument/2006/relationships/image" Target="../media/image25.png"/><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79.xml"/><Relationship Id="rId7" Type="http://schemas.openxmlformats.org/officeDocument/2006/relationships/image" Target="../media/image27.png"/><Relationship Id="rId6" Type="http://schemas.openxmlformats.org/officeDocument/2006/relationships/image" Target="../media/image26.png"/><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84.xml"/><Relationship Id="rId7" Type="http://schemas.openxmlformats.org/officeDocument/2006/relationships/image" Target="../media/image29.png"/><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image" Target="../media/image28.png"/><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7.xml"/><Relationship Id="rId2" Type="http://schemas.openxmlformats.org/officeDocument/2006/relationships/image" Target="../media/image30.pn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89.xml"/><Relationship Id="rId1" Type="http://schemas.openxmlformats.org/officeDocument/2006/relationships/tags" Target="../tags/tag188.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image" Target="../media/image5.png"/><Relationship Id="rId3" Type="http://schemas.openxmlformats.org/officeDocument/2006/relationships/oleObject" Target="../embeddings/oleObject1.bin"/><Relationship Id="rId2" Type="http://schemas.openxmlformats.org/officeDocument/2006/relationships/tags" Target="../tags/tag13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image" Target="../media/image6.png"/><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18.xml"/><Relationship Id="rId6" Type="http://schemas.openxmlformats.org/officeDocument/2006/relationships/tags" Target="../tags/tag143.xml"/><Relationship Id="rId5" Type="http://schemas.openxmlformats.org/officeDocument/2006/relationships/image" Target="../media/image8.png"/><Relationship Id="rId4" Type="http://schemas.openxmlformats.org/officeDocument/2006/relationships/image" Target="../media/image7.wmf"/><Relationship Id="rId3" Type="http://schemas.openxmlformats.org/officeDocument/2006/relationships/oleObject" Target="../embeddings/oleObject2.bin"/><Relationship Id="rId2" Type="http://schemas.openxmlformats.org/officeDocument/2006/relationships/tags" Target="../tags/tag14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18.xml"/><Relationship Id="rId5" Type="http://schemas.openxmlformats.org/officeDocument/2006/relationships/tags" Target="../tags/tag147.xml"/><Relationship Id="rId4" Type="http://schemas.openxmlformats.org/officeDocument/2006/relationships/image" Target="../media/image9.wmf"/><Relationship Id="rId3" Type="http://schemas.openxmlformats.org/officeDocument/2006/relationships/oleObject" Target="../embeddings/oleObject3.bin"/><Relationship Id="rId2" Type="http://schemas.openxmlformats.org/officeDocument/2006/relationships/tags" Target="../tags/tag146.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9.xml"/><Relationship Id="rId3" Type="http://schemas.openxmlformats.org/officeDocument/2006/relationships/image" Target="../media/image10.png"/><Relationship Id="rId2" Type="http://schemas.openxmlformats.org/officeDocument/2006/relationships/tags" Target="../tags/tag148.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7" y="6274580"/>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单元2</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交流电的表示方法</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6"/>
          <p:cNvSpPr txBox="1">
            <a:spLocks noChangeArrowheads="1"/>
          </p:cNvSpPr>
          <p:nvPr>
            <p:custDataLst>
              <p:tags r:id="rId2"/>
            </p:custDataLst>
          </p:nvPr>
        </p:nvSpPr>
        <p:spPr bwMode="auto">
          <a:xfrm>
            <a:off x="425450" y="1626708"/>
            <a:ext cx="67722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b="1" dirty="0">
                <a:solidFill>
                  <a:schemeClr val="dk1"/>
                </a:solidFill>
                <a:latin typeface="黑体" panose="02010609060101010101" pitchFamily="49" charset="-122"/>
                <a:ea typeface="黑体" panose="02010609060101010101" pitchFamily="49" charset="-122"/>
              </a:rPr>
              <a:t>观察不同初相角的正弦交流电的波形图：</a:t>
            </a:r>
            <a:endParaRPr lang="zh-CN" altLang="en-US" sz="2800" b="1" dirty="0">
              <a:solidFill>
                <a:schemeClr val="dk1"/>
              </a:solidFill>
              <a:latin typeface="黑体" panose="02010609060101010101" pitchFamily="49" charset="-122"/>
              <a:ea typeface="黑体" panose="02010609060101010101" pitchFamily="49" charset="-122"/>
            </a:endParaRPr>
          </a:p>
        </p:txBody>
      </p:sp>
      <p:pic>
        <p:nvPicPr>
          <p:cNvPr id="19" name="Picture 7"/>
          <p:cNvPicPr>
            <a:picLocks noChangeAspect="1" noChangeArrowheads="1"/>
          </p:cNvPicPr>
          <p:nvPr/>
        </p:nvPicPr>
        <p:blipFill>
          <a:blip r:embed="rId3">
            <a:biLevel thresh="50000"/>
            <a:grayscl/>
          </a:blip>
          <a:srcRect/>
          <a:stretch>
            <a:fillRect/>
          </a:stretch>
        </p:blipFill>
        <p:spPr bwMode="auto">
          <a:xfrm>
            <a:off x="1258888" y="2363788"/>
            <a:ext cx="5507037" cy="3944937"/>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4"/>
            </p:custDataLst>
          </p:nvPr>
        </p:nvSpPr>
        <p:spPr>
          <a:xfrm>
            <a:off x="123190" y="1061085"/>
            <a:ext cx="30721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波形图表示法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5"/>
          <p:cNvSpPr txBox="1">
            <a:spLocks noChangeArrowheads="1"/>
          </p:cNvSpPr>
          <p:nvPr>
            <p:custDataLst>
              <p:tags r:id="rId2"/>
            </p:custDataLst>
          </p:nvPr>
        </p:nvSpPr>
        <p:spPr bwMode="auto">
          <a:xfrm>
            <a:off x="238125" y="1474410"/>
            <a:ext cx="866775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800" b="1" dirty="0">
                <a:solidFill>
                  <a:schemeClr val="dk1">
                    <a:lumMod val="85000"/>
                    <a:lumOff val="15000"/>
                  </a:schemeClr>
                </a:solidFill>
                <a:latin typeface="黑体" panose="02010609060101010101" pitchFamily="49" charset="-122"/>
                <a:ea typeface="黑体" panose="02010609060101010101" pitchFamily="49" charset="-122"/>
              </a:rPr>
              <a:t>所谓相量图表示法，就是用一个在直角坐标系中绕原点旋转的矢量来表示正弦交流电的方法。</a:t>
            </a:r>
            <a:endParaRPr lang="zh-CN" altLang="en-US" sz="2800" b="1" dirty="0">
              <a:solidFill>
                <a:schemeClr val="dk1">
                  <a:lumMod val="85000"/>
                  <a:lumOff val="15000"/>
                </a:schemeClr>
              </a:solidFill>
              <a:latin typeface="黑体" panose="02010609060101010101" pitchFamily="49" charset="-122"/>
              <a:ea typeface="黑体" panose="02010609060101010101" pitchFamily="49" charset="-122"/>
            </a:endParaRPr>
          </a:p>
        </p:txBody>
      </p:sp>
      <p:pic>
        <p:nvPicPr>
          <p:cNvPr id="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425" y="2427605"/>
            <a:ext cx="6911975" cy="3967163"/>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4"/>
            </p:custDataLst>
          </p:nvPr>
        </p:nvSpPr>
        <p:spPr>
          <a:xfrm>
            <a:off x="123190" y="1061085"/>
            <a:ext cx="30721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相量图表示法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文本框 5"/>
          <p:cNvSpPr txBox="1">
            <a:spLocks noRot="1" noChangeAspect="1" noMove="1" noResize="1" noEditPoints="1" noAdjustHandles="1" noChangeArrowheads="1" noChangeShapeType="1" noTextEdit="1"/>
          </p:cNvSpPr>
          <p:nvPr/>
        </p:nvSpPr>
        <p:spPr>
          <a:xfrm>
            <a:off x="251520" y="1700808"/>
            <a:ext cx="8784976" cy="2723502"/>
          </a:xfrm>
          <a:prstGeom prst="rect">
            <a:avLst/>
          </a:prstGeom>
          <a:blipFill>
            <a:blip r:embed="rId2"/>
            <a:stretch>
              <a:fillRect l="-1041" t="-2461" r="-347" b="-2685"/>
            </a:stretch>
          </a:blipFill>
        </p:spPr>
        <p:txBody>
          <a:bodyPr/>
          <a:lstStyle/>
          <a:p>
            <a:r>
              <a:rPr lang="zh-CN" altLang="en-US" sz="1800">
                <a:noFill/>
                <a:latin typeface="黑体" panose="02010609060101010101" pitchFamily="49" charset="-122"/>
                <a:ea typeface="黑体" panose="02010609060101010101" pitchFamily="49" charset="-122"/>
              </a:rPr>
              <a:t> </a:t>
            </a:r>
            <a:endParaRPr lang="zh-CN" altLang="en-US" sz="1800">
              <a:noFill/>
              <a:latin typeface="黑体" panose="02010609060101010101" pitchFamily="49" charset="-122"/>
              <a:ea typeface="黑体" panose="02010609060101010101" pitchFamily="49" charset="-122"/>
            </a:endParaRPr>
          </a:p>
        </p:txBody>
      </p:sp>
      <p:pic>
        <p:nvPicPr>
          <p:cNvPr id="19" name="图片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467225"/>
            <a:ext cx="6667373" cy="1643094"/>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4"/>
            </p:custDataLst>
          </p:nvPr>
        </p:nvSpPr>
        <p:spPr>
          <a:xfrm>
            <a:off x="123190" y="1061085"/>
            <a:ext cx="30721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相量图表示法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a:spLocks noChangeArrowheads="1"/>
          </p:cNvSpPr>
          <p:nvPr>
            <p:custDataLst>
              <p:tags r:id="rId2"/>
            </p:custDataLst>
          </p:nvPr>
        </p:nvSpPr>
        <p:spPr bwMode="auto">
          <a:xfrm>
            <a:off x="395288" y="1476793"/>
            <a:ext cx="516128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3.2.2】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设有两个正弦量：</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19"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79474" y="2155626"/>
            <a:ext cx="3122296" cy="401836"/>
          </a:xfrm>
          <a:prstGeom prst="rect">
            <a:avLst/>
          </a:prstGeom>
          <a:solidFill>
            <a:schemeClr val="bg1"/>
          </a:solidFill>
          <a:ln>
            <a:noFill/>
          </a:ln>
        </p:spPr>
      </p:pic>
      <p:pic>
        <p:nvPicPr>
          <p:cNvPr id="20" name="Picture 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80734" y="2097588"/>
            <a:ext cx="2455518" cy="444637"/>
          </a:xfrm>
          <a:prstGeom prst="rect">
            <a:avLst/>
          </a:prstGeom>
          <a:solidFill>
            <a:schemeClr val="bg1"/>
          </a:solidFill>
          <a:ln>
            <a:noFill/>
          </a:ln>
        </p:spPr>
      </p:pic>
      <p:sp>
        <p:nvSpPr>
          <p:cNvPr id="21" name="Rectangle 5"/>
          <p:cNvSpPr>
            <a:spLocks noChangeArrowheads="1"/>
          </p:cNvSpPr>
          <p:nvPr>
            <p:custDataLst>
              <p:tags r:id="rId5"/>
            </p:custDataLst>
          </p:nvPr>
        </p:nvSpPr>
        <p:spPr bwMode="auto">
          <a:xfrm>
            <a:off x="879475" y="2550480"/>
            <a:ext cx="5161280" cy="675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zh-CN" sz="1000" dirty="0">
                <a:solidFill>
                  <a:schemeClr val="dk1"/>
                </a:solidFill>
                <a:latin typeface="黑体" panose="02010609060101010101" pitchFamily="49" charset="-122"/>
                <a:ea typeface="黑体" panose="02010609060101010101" pitchFamily="49" charset="-122"/>
                <a:cs typeface="Times New Roman" panose="02020603050405020304" pitchFamily="18" charset="0"/>
              </a:rPr>
              <a:t>，</a:t>
            </a:r>
            <a:endParaRPr lang="zh-CN" altLang="zh-CN" sz="800" dirty="0">
              <a:solidFill>
                <a:schemeClr val="dk1"/>
              </a:solidFill>
              <a:latin typeface="黑体" panose="02010609060101010101" pitchFamily="49" charset="-122"/>
              <a:ea typeface="黑体" panose="02010609060101010101" pitchFamily="49" charset="-122"/>
            </a:endParaRPr>
          </a:p>
          <a:p>
            <a:r>
              <a:rPr lang="zh-CN" altLang="zh-CN" sz="2800" dirty="0">
                <a:solidFill>
                  <a:schemeClr val="dk1"/>
                </a:solidFill>
                <a:latin typeface="黑体" panose="02010609060101010101" pitchFamily="49" charset="-122"/>
                <a:ea typeface="黑体" panose="02010609060101010101" pitchFamily="49" charset="-122"/>
                <a:cs typeface="Times New Roman" panose="02020603050405020304" pitchFamily="18" charset="0"/>
              </a:rPr>
              <a:t>要求画出它们的有效值相量图。</a:t>
            </a:r>
            <a:endParaRPr lang="zh-CN" altLang="zh-CN" sz="2800" dirty="0">
              <a:solidFill>
                <a:schemeClr val="dk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22" name="Rectangle 7"/>
          <p:cNvSpPr>
            <a:spLocks noChangeArrowheads="1"/>
          </p:cNvSpPr>
          <p:nvPr>
            <p:custDataLst>
              <p:tags r:id="rId6"/>
            </p:custDataLst>
          </p:nvPr>
        </p:nvSpPr>
        <p:spPr bwMode="auto">
          <a:xfrm>
            <a:off x="644525" y="3246205"/>
            <a:ext cx="765048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【解】 正弦量的有效值相量图如图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3.2.4</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460375"/>
            <a:chOff x="164" y="569"/>
            <a:chExt cx="14246" cy="725"/>
          </a:xfrm>
        </p:grpSpPr>
        <p:sp>
          <p:nvSpPr>
            <p:cNvPr id="4" name="文本框 3"/>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5" name="组合 4"/>
            <p:cNvGrpSpPr/>
            <p:nvPr/>
          </p:nvGrpSpPr>
          <p:grpSpPr>
            <a:xfrm>
              <a:off x="6546" y="653"/>
              <a:ext cx="7864" cy="640"/>
              <a:chOff x="6546" y="653"/>
              <a:chExt cx="7864" cy="640"/>
            </a:xfrm>
          </p:grpSpPr>
          <p:grpSp>
            <p:nvGrpSpPr>
              <p:cNvPr id="6" name="组合 5"/>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7"/>
            </p:custDataLst>
          </p:nvPr>
        </p:nvSpPr>
        <p:spPr>
          <a:xfrm>
            <a:off x="123190" y="847725"/>
            <a:ext cx="30721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相量图表示法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 name="图片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10752" y="4031933"/>
            <a:ext cx="4222039" cy="2514496"/>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Tree>
    <p:custDataLst>
      <p:tags r:id="rId9"/>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 name="Rectangle 3"/>
              <p:cNvSpPr txBox="1">
                <a:spLocks noChangeArrowheads="1"/>
              </p:cNvSpPr>
              <p:nvPr/>
            </p:nvSpPr>
            <p:spPr bwMode="auto">
              <a:xfrm>
                <a:off x="584060" y="1401127"/>
                <a:ext cx="822960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80000"/>
                  </a:lnSpc>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复数的表示形式</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）代数式</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a:t>
                </a:r>
                <a:r>
                  <a:rPr lang="en-US" altLang="zh-CN" sz="2800" b="1" dirty="0" err="1">
                    <a:solidFill>
                      <a:srgbClr val="000000"/>
                    </a:solidFill>
                    <a:latin typeface="黑体" panose="02010609060101010101" pitchFamily="49" charset="-122"/>
                    <a:ea typeface="黑体" panose="02010609060101010101" pitchFamily="49" charset="-122"/>
                    <a:cs typeface="黑体" panose="02010609060101010101" pitchFamily="49" charset="-122"/>
                  </a:rPr>
                  <a:t>a+jb</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）极坐标表示式	</a:t>
                </a:r>
                <a14:m>
                  <m:oMath xmlns:m="http://schemas.openxmlformats.org/officeDocument/2006/math">
                    <m:r>
                      <a:rPr lang="en-US" altLang="zh-CN" sz="2800" b="1" i="0" smtClean="0">
                        <a:solidFill>
                          <a:srgbClr val="000000"/>
                        </a:solidFill>
                        <a:latin typeface="Cambria Math" panose="02040503050406030204" charset="0"/>
                        <a:ea typeface="黑体" panose="02010609060101010101" pitchFamily="49" charset="-122"/>
                        <a:cs typeface="黑体" panose="02010609060101010101" pitchFamily="49" charset="-122"/>
                      </a:rPr>
                      <m:t>𝐀</m:t>
                    </m:r>
                    <m:r>
                      <a:rPr lang="en-US" altLang="zh-CN" sz="2800" b="1" i="1" smtClean="0">
                        <a:solidFill>
                          <a:srgbClr val="000000"/>
                        </a:solidFill>
                        <a:latin typeface="Cambria Math" panose="02040503050406030204" charset="0"/>
                        <a:ea typeface="黑体" panose="02010609060101010101" pitchFamily="49" charset="-122"/>
                        <a:cs typeface="黑体" panose="02010609060101010101" pitchFamily="49" charset="-122"/>
                      </a:rPr>
                      <m:t>=</m:t>
                    </m:r>
                    <m:r>
                      <a:rPr lang="en-US" altLang="zh-CN" sz="2800" b="1" i="1" smtClean="0">
                        <a:solidFill>
                          <a:srgbClr val="000000"/>
                        </a:solidFill>
                        <a:latin typeface="Cambria Math" panose="02040503050406030204" charset="0"/>
                        <a:ea typeface="黑体" panose="02010609060101010101" pitchFamily="49" charset="-122"/>
                        <a:cs typeface="黑体" panose="02010609060101010101" pitchFamily="49" charset="-122"/>
                      </a:rPr>
                      <m:t>𝒓</m:t>
                    </m:r>
                    <m:r>
                      <a:rPr lang="en-US" altLang="zh-CN" sz="2800" b="1" i="1" smtClean="0">
                        <a:solidFill>
                          <a:srgbClr val="000000"/>
                        </a:solidFill>
                        <a:latin typeface="Cambria Math" panose="02040503050406030204" charset="0"/>
                        <a:ea typeface="Cambria Math" panose="02040503050406030204" charset="0"/>
                        <a:cs typeface="黑体" panose="02010609060101010101" pitchFamily="49" charset="-122"/>
                      </a:rPr>
                      <m:t>∠</m:t>
                    </m:r>
                    <m:r>
                      <a:rPr lang="zh-CN" altLang="en-US" sz="2800" b="1" i="1" dirty="0" smtClean="0">
                        <a:solidFill>
                          <a:srgbClr val="000000"/>
                        </a:solidFill>
                        <a:latin typeface="Cambria Math" panose="02040503050406030204" charset="0"/>
                        <a:ea typeface="Cambria Math" panose="02040503050406030204" charset="0"/>
                        <a:cs typeface="黑体" panose="02010609060101010101" pitchFamily="49" charset="-122"/>
                      </a:rPr>
                      <m:t>𝛂</m:t>
                    </m:r>
                  </m:oMath>
                </a14:m>
                <a:endParaRPr lang="en-US" altLang="zh-CN" sz="2800" b="1" dirty="0">
                  <a:solidFill>
                    <a:srgbClr val="000000"/>
                  </a:solidFill>
                  <a:latin typeface="黑体" panose="02010609060101010101" pitchFamily="49" charset="-122"/>
                  <a:ea typeface="Cambria Math" panose="02040503050406030204" charset="0"/>
                  <a:cs typeface="黑体" panose="02010609060101010101" pitchFamily="49" charset="-122"/>
                </a:endParaRPr>
              </a:p>
              <a:p>
                <a:pPr algn="l" eaLnBrk="1" hangingPunct="1">
                  <a:lnSpc>
                    <a:spcPct val="80000"/>
                  </a:lnSpc>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）指数表示式	</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a:t>
                </a:r>
                <a:r>
                  <a:rPr lang="en-US" altLang="zh-CN" sz="2800" b="1" dirty="0" err="1">
                    <a:solidFill>
                      <a:srgbClr val="000000"/>
                    </a:solidFill>
                    <a:latin typeface="黑体" panose="02010609060101010101" pitchFamily="49" charset="-122"/>
                    <a:ea typeface="黑体" panose="02010609060101010101" pitchFamily="49" charset="-122"/>
                    <a:cs typeface="黑体" panose="02010609060101010101" pitchFamily="49" charset="-122"/>
                  </a:rPr>
                  <a:t>re</a:t>
                </a:r>
                <a:r>
                  <a:rPr lang="en-US" altLang="zh-CN" sz="2800" b="1" baseline="30000" dirty="0" err="1">
                    <a:solidFill>
                      <a:srgbClr val="000000"/>
                    </a:solidFill>
                    <a:latin typeface="黑体" panose="02010609060101010101" pitchFamily="49" charset="-122"/>
                    <a:ea typeface="黑体" panose="02010609060101010101" pitchFamily="49" charset="-122"/>
                    <a:cs typeface="黑体" panose="02010609060101010101" pitchFamily="49" charset="-122"/>
                  </a:rPr>
                  <a:t>j</a:t>
                </a:r>
                <a14:m>
                  <m:oMath xmlns:m="http://schemas.openxmlformats.org/officeDocument/2006/math">
                    <m:r>
                      <a:rPr lang="zh-CN" altLang="en-US" sz="2800" b="1" i="1" baseline="30000" dirty="0" smtClean="0">
                        <a:solidFill>
                          <a:srgbClr val="000000"/>
                        </a:solidFill>
                        <a:latin typeface="Cambria Math" panose="02040503050406030204" charset="0"/>
                        <a:ea typeface="黑体" panose="02010609060101010101" pitchFamily="49" charset="-122"/>
                        <a:cs typeface="黑体" panose="02010609060101010101" pitchFamily="49" charset="-122"/>
                      </a:rPr>
                      <m:t>𝜶</m:t>
                    </m:r>
                  </m:oMath>
                </a14:m>
                <a:endParaRPr lang="en-US" altLang="zh-CN" sz="2800" b="1" baseline="300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）三角表示式	</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 </a:t>
                </a:r>
                <a:r>
                  <a:rPr lang="en-US" altLang="zh-CN" sz="2800" b="1" dirty="0" err="1">
                    <a:solidFill>
                      <a:srgbClr val="000000"/>
                    </a:solidFill>
                    <a:latin typeface="黑体" panose="02010609060101010101" pitchFamily="49" charset="-122"/>
                    <a:ea typeface="黑体" panose="02010609060101010101" pitchFamily="49" charset="-122"/>
                    <a:cs typeface="黑体" panose="02010609060101010101" pitchFamily="49" charset="-122"/>
                  </a:rPr>
                  <a:t>rcos</a:t>
                </a:r>
                <a14:m>
                  <m:oMath xmlns:m="http://schemas.openxmlformats.org/officeDocument/2006/math">
                    <m:r>
                      <a:rPr lang="zh-CN" altLang="en-US" sz="2800" b="1" i="1" dirty="0" smtClean="0">
                        <a:solidFill>
                          <a:srgbClr val="000000"/>
                        </a:solidFill>
                        <a:latin typeface="Cambria Math" panose="02040503050406030204" charset="0"/>
                        <a:ea typeface="Cambria Math" panose="02040503050406030204" charset="0"/>
                        <a:cs typeface="黑体" panose="02010609060101010101" pitchFamily="49" charset="-122"/>
                      </a:rPr>
                      <m:t>𝛂</m:t>
                    </m:r>
                  </m:oMath>
                </a14:m>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b="1" dirty="0" err="1">
                    <a:solidFill>
                      <a:srgbClr val="000000"/>
                    </a:solidFill>
                    <a:latin typeface="黑体" panose="02010609060101010101" pitchFamily="49" charset="-122"/>
                    <a:cs typeface="黑体" panose="02010609060101010101" pitchFamily="49" charset="-122"/>
                  </a:rPr>
                  <a:t>jrsin</a:t>
                </a:r>
                <a14:m>
                  <m:oMath xmlns:m="http://schemas.openxmlformats.org/officeDocument/2006/math">
                    <m:r>
                      <a:rPr lang="zh-CN" altLang="en-US" sz="2800" b="1" i="1" dirty="0">
                        <a:solidFill>
                          <a:srgbClr val="000000"/>
                        </a:solidFill>
                        <a:latin typeface="Cambria Math" panose="02040503050406030204" charset="0"/>
                        <a:ea typeface="Cambria Math" panose="02040503050406030204" charset="0"/>
                        <a:cs typeface="黑体" panose="02010609060101010101" pitchFamily="49" charset="-122"/>
                      </a:rPr>
                      <m:t>𝛂</m:t>
                    </m:r>
                  </m:oMath>
                </a14:m>
                <a:endParaRPr lang="en-US" altLang="zh-CN" sz="2800" b="1" dirty="0">
                  <a:solidFill>
                    <a:srgbClr val="000000"/>
                  </a:solidFill>
                  <a:latin typeface="黑体" panose="02010609060101010101" pitchFamily="49" charset="-122"/>
                  <a:ea typeface="Cambria Math" panose="02040503050406030204" charset="0"/>
                  <a:cs typeface="黑体" panose="02010609060101010101" pitchFamily="49" charset="-122"/>
                </a:endParaRPr>
              </a:p>
              <a:p>
                <a:pPr algn="l" eaLnBrk="1" hangingPunct="1">
                  <a:lnSpc>
                    <a:spcPct val="80000"/>
                  </a:lnSpc>
                </a:pPr>
                <a:r>
                  <a:rPr lang="en-US" altLang="zh-CN" sz="2800" b="1" dirty="0">
                    <a:solidFill>
                      <a:srgbClr val="000000"/>
                    </a:solidFill>
                    <a:latin typeface="黑体" panose="02010609060101010101" pitchFamily="49" charset="-122"/>
                    <a:cs typeface="黑体" panose="02010609060101010101" pitchFamily="49" charset="-122"/>
                  </a:rPr>
                  <a:t>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Rectangle 3"/>
              <p:cNvSpPr txBox="1">
                <a:spLocks noRot="1" noChangeAspect="1" noMove="1" noResize="1" noEditPoints="1" noAdjustHandles="1" noChangeArrowheads="1" noChangeShapeType="1" noTextEdit="1"/>
              </p:cNvSpPr>
              <p:nvPr/>
            </p:nvSpPr>
            <p:spPr bwMode="auto">
              <a:xfrm>
                <a:off x="584060" y="1401127"/>
                <a:ext cx="8229600" cy="2087563"/>
              </a:xfrm>
              <a:prstGeom prst="rect">
                <a:avLst/>
              </a:prstGeom>
              <a:blipFill rotWithShape="1">
                <a:blip r:embed="rId2"/>
                <a:stretch>
                  <a:fillRect l="-6" t="-15" r="6" b="-205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1084" y="3629284"/>
            <a:ext cx="3456536" cy="314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4"/>
            </p:custDataLst>
          </p:nvPr>
        </p:nvSpPr>
        <p:spPr>
          <a:xfrm>
            <a:off x="123190" y="1061085"/>
            <a:ext cx="333121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1"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835" y="3830046"/>
            <a:ext cx="7431159" cy="2091558"/>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4140" y="361315"/>
            <a:ext cx="9046210" cy="460375"/>
            <a:chOff x="164" y="569"/>
            <a:chExt cx="14246" cy="725"/>
          </a:xfrm>
        </p:grpSpPr>
        <p:sp>
          <p:nvSpPr>
            <p:cNvPr id="3" name="文本框 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3"/>
            </p:custDataLst>
          </p:nvPr>
        </p:nvSpPr>
        <p:spPr>
          <a:xfrm>
            <a:off x="123190" y="1061085"/>
            <a:ext cx="333121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18" name="Rectangle 3"/>
              <p:cNvSpPr>
                <a:spLocks noChangeArrowheads="1"/>
              </p:cNvSpPr>
              <p:nvPr>
                <p:custDataLst>
                  <p:tags r:id="rId4"/>
                </p:custDataLst>
              </p:nvPr>
            </p:nvSpPr>
            <p:spPr bwMode="auto">
              <a:xfrm>
                <a:off x="376563" y="1482890"/>
                <a:ext cx="8276590" cy="1946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3.2.3】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正弦交流电</a:t>
                </a: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1</m:t>
                        </m:r>
                      </m:sub>
                    </m:s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30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𝑠𝑖𝑛</m:t>
                    </m:r>
                    <m:d>
                      <m:d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d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𝜔</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𝑡</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30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e>
                    </m:d>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𝐴</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oMath>
                </a14:m>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2</m:t>
                        </m:r>
                      </m:sub>
                    </m:s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10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𝑠𝑖𝑛</m:t>
                    </m:r>
                    <m:d>
                      <m:d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d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𝜔</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𝑡</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30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e>
                    </m:d>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𝐴</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oMath>
                </a14:m>
                <a:r>
                  <a:rPr lang="zh-CN" altLang="en-US"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分别用直角坐标式、极坐标式、指数式来表示电流</a:t>
                </a: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1</m:t>
                        </m:r>
                      </m:sub>
                    </m:sSub>
                  </m:oMath>
                </a14:m>
                <a:r>
                  <a:rPr lang="zh-CN" altLang="en-US"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和</a:t>
                </a: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2</m:t>
                        </m:r>
                      </m:sub>
                    </m:sSub>
                  </m:oMath>
                </a14:m>
                <a:r>
                  <a:rPr lang="zh-CN" altLang="en-US"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Rectangle 3"/>
              <p:cNvSpPr>
                <a:spLocks noRot="1" noChangeAspect="1" noMove="1" noResize="1" noEditPoints="1" noAdjustHandles="1" noChangeArrowheads="1" noChangeShapeType="1" noTextEdit="1"/>
              </p:cNvSpPr>
              <p:nvPr>
                <p:custDataLst>
                  <p:tags r:id="rId5"/>
                </p:custDataLst>
              </p:nvPr>
            </p:nvSpPr>
            <p:spPr bwMode="auto">
              <a:xfrm>
                <a:off x="376563" y="1482890"/>
                <a:ext cx="8276590" cy="1946110"/>
              </a:xfrm>
              <a:prstGeom prst="rect">
                <a:avLst/>
              </a:prstGeom>
              <a:blipFill rotWithShape="1">
                <a:blip r:embed="rId6"/>
                <a:stretch>
                  <a:fillRect t="-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custDataLst>
      <p:tags r:id="rId7"/>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7"/>
          <p:cNvPicPr>
            <a:picLocks noChangeAspect="1" noChangeArrowheads="1"/>
          </p:cNvPicPr>
          <p:nvPr/>
        </p:nvPicPr>
        <p:blipFill>
          <a:blip r:embed="rId2"/>
          <a:srcRect/>
          <a:stretch>
            <a:fillRect/>
          </a:stretch>
        </p:blipFill>
        <p:spPr bwMode="auto">
          <a:xfrm>
            <a:off x="1117753" y="1635532"/>
            <a:ext cx="6773484" cy="4830121"/>
          </a:xfrm>
          <a:prstGeom prst="rect">
            <a:avLst/>
          </a:prstGeom>
          <a:noFill/>
          <a:ln w="38100">
            <a:solidFill>
              <a:srgbClr val="FFC000"/>
            </a:solidFill>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3"/>
            </p:custDataLst>
          </p:nvPr>
        </p:nvSpPr>
        <p:spPr>
          <a:xfrm>
            <a:off x="123190" y="1061085"/>
            <a:ext cx="333121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20" name="图片 7"/>
          <p:cNvPicPr>
            <a:picLocks noChangeAspect="1" noChangeArrowheads="1"/>
          </p:cNvPicPr>
          <p:nvPr/>
        </p:nvPicPr>
        <p:blipFill>
          <a:blip r:embed="rId2"/>
          <a:srcRect/>
          <a:stretch>
            <a:fillRect/>
          </a:stretch>
        </p:blipFill>
        <p:spPr bwMode="auto">
          <a:xfrm>
            <a:off x="948447" y="2692175"/>
            <a:ext cx="6823075" cy="3459162"/>
          </a:xfrm>
          <a:prstGeom prst="rect">
            <a:avLst/>
          </a:prstGeom>
          <a:noFill/>
          <a:ln w="28575">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21"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690" y="2811240"/>
            <a:ext cx="31369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9"/>
          <p:cNvSpPr txBox="1">
            <a:spLocks noChangeArrowheads="1"/>
          </p:cNvSpPr>
          <p:nvPr/>
        </p:nvSpPr>
        <p:spPr bwMode="auto">
          <a:xfrm>
            <a:off x="122873" y="6150967"/>
            <a:ext cx="8640762"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注意</a:t>
            </a:r>
            <a:r>
              <a:rPr lang="en-US" altLang="zh-CN"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rgbClr val="FFFF00"/>
                </a:solidFill>
                <a:latin typeface="黑体" panose="02010609060101010101" pitchFamily="49" charset="-122"/>
                <a:ea typeface="黑体" panose="02010609060101010101" pitchFamily="49" charset="-122"/>
                <a:cs typeface="黑体" panose="02010609060101010101" pitchFamily="49" charset="-122"/>
              </a:rPr>
              <a:t>可以利用相量图进行正弦量的加减运算</a:t>
            </a:r>
            <a:r>
              <a:rPr lang="en-US" altLang="zh-CN" sz="20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rgbClr val="FFFF00"/>
                </a:solidFill>
                <a:latin typeface="黑体" panose="02010609060101010101" pitchFamily="49" charset="-122"/>
                <a:ea typeface="黑体" panose="02010609060101010101" pitchFamily="49" charset="-122"/>
                <a:cs typeface="黑体" panose="02010609060101010101" pitchFamily="49" charset="-122"/>
              </a:rPr>
              <a:t> 只有正弦量才能用相量来表示</a:t>
            </a:r>
            <a:r>
              <a:rPr lang="en-US" altLang="zh-CN" sz="2000" dirty="0">
                <a:solidFill>
                  <a:srgbClr val="FFFF00"/>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rgbClr val="FFFF00"/>
                </a:solidFill>
                <a:latin typeface="黑体" panose="02010609060101010101" pitchFamily="49" charset="-122"/>
                <a:ea typeface="黑体" panose="02010609060101010101" pitchFamily="49" charset="-122"/>
                <a:cs typeface="黑体" panose="02010609060101010101" pitchFamily="49" charset="-122"/>
              </a:rPr>
              <a:t> 画在同 一相量图的正弦量必须有相同的频率。</a:t>
            </a:r>
            <a:endParaRPr lang="zh-CN" altLang="en-US" sz="2000" dirty="0">
              <a:solidFill>
                <a:srgbClr val="FFFF00"/>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104140" y="361315"/>
            <a:ext cx="9046210" cy="460375"/>
            <a:chOff x="164" y="569"/>
            <a:chExt cx="14246" cy="725"/>
          </a:xfrm>
        </p:grpSpPr>
        <p:sp>
          <p:nvSpPr>
            <p:cNvPr id="3" name="文本框 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4" name="组合 3"/>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4"/>
            </p:custDataLst>
          </p:nvPr>
        </p:nvSpPr>
        <p:spPr>
          <a:xfrm>
            <a:off x="198755" y="742315"/>
            <a:ext cx="279400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四、</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相量表示法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18" name="Rectangle 3"/>
              <p:cNvSpPr>
                <a:spLocks noChangeArrowheads="1"/>
              </p:cNvSpPr>
              <p:nvPr>
                <p:custDataLst>
                  <p:tags r:id="rId5"/>
                </p:custDataLst>
              </p:nvPr>
            </p:nvSpPr>
            <p:spPr bwMode="auto">
              <a:xfrm>
                <a:off x="198755" y="1289368"/>
                <a:ext cx="8891905" cy="1383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3.2.4】</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已知在一并联电路中，</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条支路的电流分别为</a:t>
                </a: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1</m:t>
                        </m:r>
                      </m:sub>
                    </m:s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5</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𝑠𝑖𝑛</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𝜔</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𝑡𝐴</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oMath>
                </a14:m>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2</m:t>
                        </m:r>
                      </m:sub>
                    </m:s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8</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𝑠𝑖𝑛</m:t>
                    </m:r>
                    <m:d>
                      <m:d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d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𝜔</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𝑡</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30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e>
                    </m:d>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𝐴</m:t>
                    </m:r>
                  </m:oMath>
                </a14:m>
                <a:r>
                  <a:rPr lang="zh-CN" altLang="en-US"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a:t>
                </a:r>
                <a:endPar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14:m>
                  <m:oMath xmlns:m="http://schemas.openxmlformats.org/officeDocument/2006/math">
                    <m:sSub>
                      <m:sSub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sSub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e>
                      <m: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3</m:t>
                        </m:r>
                      </m:sub>
                    </m:sSub>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10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𝑠𝑖𝑛</m:t>
                    </m:r>
                    <m:d>
                      <m:dPr>
                        <m:ctrlP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ctrlPr>
                      </m:dPr>
                      <m:e>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𝜔</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𝑡</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90</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e>
                    </m:d>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𝐴</m:t>
                    </m:r>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m:t>
                    </m:r>
                  </m:oMath>
                </a14:m>
                <a:r>
                  <a:rPr lang="zh-CN"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用相量法求电路的总电流</a:t>
                </a:r>
                <a14:m>
                  <m:oMath xmlns:m="http://schemas.openxmlformats.org/officeDocument/2006/math">
                    <m:r>
                      <a:rPr lang="en-US" altLang="zh-CN" sz="2800" i="1"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m:t>𝑖</m:t>
                    </m:r>
                  </m:oMath>
                </a14:m>
                <a:r>
                  <a:rPr lang="zh-CN" altLang="en-US" sz="2800" dirty="0">
                    <a:solidFill>
                      <a:schemeClr val="dk1">
                        <a:lumMod val="85000"/>
                        <a:lumOff val="15000"/>
                      </a:schemeClr>
                    </a:solidFill>
                    <a:latin typeface="Cambria Math" panose="02040503050406030204" charset="0"/>
                    <a:ea typeface="黑体" panose="02010609060101010101" pitchFamily="49" charset="-122"/>
                    <a:cs typeface="Cambria Math" panose="02040503050406030204" charset="0"/>
                  </a:rPr>
                  <a:t>。</a:t>
                </a:r>
                <a:endPar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Rectangle 3"/>
              <p:cNvSpPr>
                <a:spLocks noRot="1" noChangeAspect="1" noMove="1" noResize="1" noEditPoints="1" noAdjustHandles="1" noChangeArrowheads="1" noChangeShapeType="1" noTextEdit="1"/>
              </p:cNvSpPr>
              <p:nvPr>
                <p:custDataLst>
                  <p:tags r:id="rId6"/>
                </p:custDataLst>
              </p:nvPr>
            </p:nvSpPr>
            <p:spPr bwMode="auto">
              <a:xfrm>
                <a:off x="198755" y="1289368"/>
                <a:ext cx="8891905" cy="1383665"/>
              </a:xfrm>
              <a:prstGeom prst="rect">
                <a:avLst/>
              </a:prstGeom>
              <a:blipFill rotWithShape="1">
                <a:blip r:embed="rId7"/>
                <a:stretch>
                  <a:fillRect t="-23" b="2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custDataLst>
      <p:tags r:id="rId8"/>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3" name="文本框 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4" name="组合 3"/>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104140" y="880110"/>
            <a:ext cx="1560195"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课堂</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巩固</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3"/>
          <p:cNvSpPr>
            <a:spLocks noChangeArrowheads="1"/>
          </p:cNvSpPr>
          <p:nvPr>
            <p:custDataLst>
              <p:tags r:id="rId3"/>
            </p:custDataLst>
          </p:nvPr>
        </p:nvSpPr>
        <p:spPr bwMode="auto">
          <a:xfrm>
            <a:off x="231140" y="3014345"/>
            <a:ext cx="9039860" cy="3517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r>
              <a:rPr lang="zh-CN"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题图所示，正弦交流电电压的有效值是</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V</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，初相位为</a:t>
            </a:r>
            <a:r>
              <a:rPr lang="en-US"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5" name="Rectangle 3"/>
              <p:cNvSpPr>
                <a:spLocks noChangeArrowheads="1"/>
              </p:cNvSpPr>
              <p:nvPr>
                <p:custDataLst>
                  <p:tags r:id="rId4"/>
                </p:custDataLst>
              </p:nvPr>
            </p:nvSpPr>
            <p:spPr bwMode="auto">
              <a:xfrm>
                <a:off x="231140" y="1920875"/>
                <a:ext cx="9039860" cy="84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p>
                <a:r>
                  <a:rPr lang="zh-CN"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正弦交流电压</a:t>
                </a:r>
                <a14:m>
                  <m:oMath xmlns:m="http://schemas.openxmlformats.org/officeDocument/2006/math">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cs typeface="Cambria Math" panose="02040503050406030204" charset="0"/>
                      </a:rPr>
                      <m:t>𝑢</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220</m:t>
                    </m:r>
                    <m:rad>
                      <m:radPr>
                        <m:degHide m:val="on"/>
                        <m:ctrlP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ctrlPr>
                      </m:radPr>
                      <m:deg/>
                      <m:e>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2</m:t>
                        </m:r>
                      </m:e>
                    </m:rad>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黑体" panose="02010609060101010101" pitchFamily="49" charset="-122"/>
                        <a:cs typeface="Cambria Math" panose="02040503050406030204" charset="0"/>
                      </a:rPr>
                      <m:t>𝑠𝑖𝑛</m:t>
                    </m:r>
                    <m:d>
                      <m:dPr>
                        <m:ctrlP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黑体" panose="02010609060101010101" pitchFamily="49" charset="-122"/>
                            <a:cs typeface="Cambria Math" panose="02040503050406030204" charset="0"/>
                          </a:rPr>
                        </m:ctrlPr>
                      </m:dPr>
                      <m:e>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1000</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黑体" panose="02010609060101010101" pitchFamily="49" charset="-122"/>
                            <a:cs typeface="Cambria Math" panose="02040503050406030204" charset="0"/>
                          </a:rPr>
                          <m:t>𝑡</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60</m:t>
                        </m:r>
                        <m:r>
                          <a:rPr lang="en-US" altLang="zh-CN" sz="2400" i="1" dirty="0">
                            <a:solidFill>
                              <a:schemeClr val="tx1"/>
                            </a:solidFill>
                            <a:effectLst>
                              <a:outerShdw blurRad="38100" dist="19050" dir="2700000" algn="tl" rotWithShape="0">
                                <a:schemeClr val="dk1">
                                  <a:alpha val="40000"/>
                                </a:schemeClr>
                              </a:outerShdw>
                            </a:effectLst>
                            <a:latin typeface="Cambria Math" panose="02040503050406030204" charset="0"/>
                            <a:ea typeface="MS Mincho" charset="0"/>
                            <a:cs typeface="Cambria Math" panose="02040503050406030204" charset="0"/>
                          </a:rPr>
                          <m:t>°</m:t>
                        </m:r>
                      </m:e>
                    </m:d>
                  </m:oMath>
                </a14:m>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V</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，将它加在</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100Ω</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的电阻两端，电流的大小为</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5" name="Rectangle 3"/>
              <p:cNvSpPr>
                <a:spLocks noRot="1" noChangeAspect="1" noMove="1" noResize="1" noEditPoints="1" noAdjustHandles="1" noChangeArrowheads="1" noChangeShapeType="1" noTextEdit="1"/>
              </p:cNvSpPr>
              <p:nvPr>
                <p:custDataLst>
                  <p:tags r:id="rId5"/>
                </p:custDataLst>
              </p:nvPr>
            </p:nvSpPr>
            <p:spPr bwMode="auto">
              <a:xfrm>
                <a:off x="231140" y="1920875"/>
                <a:ext cx="9039860" cy="848360"/>
              </a:xfrm>
              <a:prstGeom prst="rect">
                <a:avLst/>
              </a:prstGeom>
              <a:blipFill rotWithShape="1">
                <a:blip r:embed="rId6"/>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pic>
        <p:nvPicPr>
          <p:cNvPr id="768" name="图片 271"/>
          <p:cNvPicPr>
            <a:picLocks noChangeAspect="1"/>
          </p:cNvPicPr>
          <p:nvPr/>
        </p:nvPicPr>
        <p:blipFill>
          <a:blip r:embed="rId7"/>
          <a:stretch>
            <a:fillRect/>
          </a:stretch>
        </p:blipFill>
        <p:spPr>
          <a:xfrm>
            <a:off x="2799715" y="4116705"/>
            <a:ext cx="3168650" cy="2414905"/>
          </a:xfrm>
          <a:prstGeom prst="rect">
            <a:avLst/>
          </a:prstGeom>
          <a:noFill/>
          <a:ln>
            <a:noFill/>
          </a:ln>
        </p:spPr>
      </p:pic>
    </p:spTree>
    <p:custDataLst>
      <p:tags r:id="rId8"/>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3" name="文本框 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4" name="组合 3"/>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104140" y="880110"/>
            <a:ext cx="1560195"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课堂</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巩固</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18" name="Rectangle 3"/>
          <p:cNvSpPr>
            <a:spLocks noChangeArrowheads="1"/>
          </p:cNvSpPr>
          <p:nvPr>
            <p:custDataLst>
              <p:tags r:id="rId3"/>
            </p:custDataLst>
          </p:nvPr>
        </p:nvSpPr>
        <p:spPr bwMode="auto">
          <a:xfrm>
            <a:off x="179070" y="1697355"/>
            <a:ext cx="9039860" cy="1938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zh-CN"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如图所示，其解析表达式为</a:t>
            </a:r>
            <a:r>
              <a:rPr lang="en-US" altLang="zh-CN" sz="2400" u="sng"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V</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pic>
        <p:nvPicPr>
          <p:cNvPr id="140" name="图片 1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419860" y="2315845"/>
            <a:ext cx="2833370" cy="1689100"/>
          </a:xfrm>
          <a:prstGeom prst="rect">
            <a:avLst/>
          </a:prstGeom>
          <a:noFill/>
          <a:ln>
            <a:noFill/>
          </a:ln>
        </p:spPr>
      </p:pic>
      <mc:AlternateContent xmlns:mc="http://schemas.openxmlformats.org/markup-compatibility/2006">
        <mc:Choice xmlns:a14="http://schemas.microsoft.com/office/drawing/2010/main" Requires="a14">
          <p:sp>
            <p:nvSpPr>
              <p:cNvPr id="5" name="Rectangle 3"/>
              <p:cNvSpPr>
                <a:spLocks noChangeArrowheads="1"/>
              </p:cNvSpPr>
              <p:nvPr>
                <p:custDataLst>
                  <p:tags r:id="rId5"/>
                </p:custDataLst>
              </p:nvPr>
            </p:nvSpPr>
            <p:spPr bwMode="auto">
              <a:xfrm>
                <a:off x="179070" y="4003675"/>
                <a:ext cx="9039860" cy="2736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p>
                <a:r>
                  <a:rPr lang="zh-CN"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练习</a:t>
                </a:r>
                <a:r>
                  <a:rPr lang="en-US" altLang="zh-CN"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已知正弦交流电电流的最大值是</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10 A</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，周期为</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0.01 s</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，初相位为</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30</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，则该电流的瞬时表达式为</a:t>
                </a:r>
                <a14:m>
                  <m:oMath xmlns:m="http://schemas.openxmlformats.org/officeDocument/2006/math">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𝑖</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10</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𝑠𝑖𝑛</m:t>
                    </m:r>
                    <m:d>
                      <m:dPr>
                        <m:ctrlP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ctrlPr>
                      </m:dPr>
                      <m:e>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628</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𝑡</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30</m:t>
                        </m:r>
                        <m:r>
                          <a:rPr lang="en-US" altLang="zh-CN" sz="2400" i="1" dirty="0">
                            <a:solidFill>
                              <a:schemeClr val="tx1"/>
                            </a:solidFill>
                            <a:latin typeface="Cambria Math" panose="02040503050406030204" charset="0"/>
                            <a:ea typeface="黑体" panose="02010609060101010101" pitchFamily="49" charset="-122"/>
                            <a:cs typeface="Cambria Math" panose="02040503050406030204" charset="0"/>
                          </a:rPr>
                          <m:t>°</m:t>
                        </m:r>
                      </m:e>
                    </m:d>
                  </m:oMath>
                </a14:m>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r>
                  <a:rPr lang="zh-CN" altLang="zh-CN" sz="24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5</a:t>
                </a:r>
                <a:r>
                  <a:rPr lang="zh-CN" altLang="en-US" sz="24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能在同一张相量图上表示的交流电物理量必须是（</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A</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、类型相同</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B</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、频率相同</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C</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、按正弦规律变化</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	D</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、相位相同</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5" name="Rectangle 3"/>
              <p:cNvSpPr>
                <a:spLocks noRot="1" noChangeAspect="1" noMove="1" noResize="1" noEditPoints="1" noAdjustHandles="1" noChangeArrowheads="1" noChangeShapeType="1" noTextEdit="1"/>
              </p:cNvSpPr>
              <p:nvPr>
                <p:custDataLst>
                  <p:tags r:id="rId6"/>
                </p:custDataLst>
              </p:nvPr>
            </p:nvSpPr>
            <p:spPr bwMode="auto">
              <a:xfrm>
                <a:off x="179070" y="4003675"/>
                <a:ext cx="9039860" cy="2736215"/>
              </a:xfrm>
              <a:prstGeom prst="rect">
                <a:avLst/>
              </a:prstGeom>
              <a:blipFill rotWithShape="1">
                <a:blip r:embed="rId7"/>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custDataLst>
      <p:tags r:id="rId8"/>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68097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9224" name="文本框 27"/>
          <p:cNvSpPr txBox="1">
            <a:spLocks noChangeArrowheads="1"/>
          </p:cNvSpPr>
          <p:nvPr>
            <p:custDataLst>
              <p:tags r:id="rId4"/>
            </p:custDataLst>
          </p:nvPr>
        </p:nvSpPr>
        <p:spPr bwMode="auto">
          <a:xfrm>
            <a:off x="1652270" y="1875155"/>
            <a:ext cx="22066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5"/>
            </p:custDataLst>
          </p:nvPr>
        </p:nvSpPr>
        <p:spPr>
          <a:xfrm>
            <a:off x="88900" y="96520"/>
            <a:ext cx="8403590"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accent6">
                    <a:lumMod val="50000"/>
                  </a:schemeClr>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accent6">
                  <a:lumMod val="50000"/>
                </a:schemeClr>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447040" y="2354580"/>
            <a:ext cx="8250555" cy="304800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正弦交流电的几种表示方法</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90000"/>
              </a:lnSpc>
            </a:pP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①解析式表示</a:t>
            </a: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法；</a:t>
            </a:r>
            <a:endPar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endParaRPr>
          </a:p>
          <a:p>
            <a:pPr algn="l" eaLnBrk="1" hangingPunct="1">
              <a:lnSpc>
                <a:spcPct val="90000"/>
              </a:lnSpc>
            </a:pP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②波形图表示</a:t>
            </a: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法；</a:t>
            </a:r>
            <a:endPar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endParaRPr>
          </a:p>
          <a:p>
            <a:pPr algn="l" eaLnBrk="1" hangingPunct="1">
              <a:lnSpc>
                <a:spcPct val="90000"/>
              </a:lnSpc>
            </a:pP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③相量</a:t>
            </a: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rPr>
              <a:t>图表示法；</a:t>
            </a:r>
            <a:endPar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endParaRPr>
          </a:p>
          <a:p>
            <a:pPr algn="l" eaLnBrk="1" hangingPunct="1">
              <a:lnSpc>
                <a:spcPct val="90000"/>
              </a:lnSpc>
            </a:pPr>
            <a:r>
              <a:rPr lang="zh-CN" altLang="en-US" b="1" dirty="0">
                <a:solidFill>
                  <a:schemeClr val="dk1">
                    <a:lumMod val="85000"/>
                    <a:lumOff val="15000"/>
                  </a:schemeClr>
                </a:solidFill>
                <a:latin typeface="微软雅黑" panose="020B0503020204020204" pitchFamily="34" charset="-122"/>
                <a:ea typeface="微软雅黑" panose="020B0503020204020204" pitchFamily="34" charset="-122"/>
                <a:cs typeface="黑体" panose="02010609060101010101" pitchFamily="49" charset="-122"/>
                <a:sym typeface="+mn-ea"/>
              </a:rPr>
              <a:t>④</a:t>
            </a:r>
            <a:r>
              <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sym typeface="+mn-ea"/>
              </a:rPr>
              <a:t>相量表示法。</a:t>
            </a:r>
            <a:endParaRPr lang="zh-CN" altLang="en-US" b="1" dirty="0">
              <a:solidFill>
                <a:schemeClr val="dk1">
                  <a:lumMod val="85000"/>
                  <a:lumOff val="15000"/>
                </a:schemeClr>
              </a:solidFill>
              <a:latin typeface="Calibri" panose="020F0502020204030204" pitchFamily="34" charset="0"/>
              <a:ea typeface="黑体" panose="02010609060101010101" pitchFamily="49" charset="-122"/>
              <a:cs typeface="黑体" panose="02010609060101010101" pitchFamily="49" charset="-122"/>
            </a:endParaRPr>
          </a:p>
        </p:txBody>
      </p:sp>
      <p:grpSp>
        <p:nvGrpSpPr>
          <p:cNvPr id="12" name="组合 11"/>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3472068" y="2474675"/>
            <a:ext cx="2155414" cy="2106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0" y="1971040"/>
            <a:ext cx="9143365" cy="488696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lnSpc>
                <a:spcPct val="150000"/>
              </a:lnSpc>
              <a:spcBef>
                <a:spcPct val="20000"/>
              </a:spcBef>
            </a:pPr>
            <a:r>
              <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rPr>
              <a:t>三维视角下的电网洞察：可视化技术助力电力系统稳定与高效运行</a:t>
            </a:r>
            <a:endParaRPr lang="zh-CN" altLang="en-US" sz="20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电力系统可视化是利用计算机图形学和虚拟现实（</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VR</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）技术，将电力系统中的各种参数和状态信息，如交流电的波形、频率、相位等，以直观、形象的图形化方式展示出来的技术。</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spcBef>
                <a:spcPct val="20000"/>
              </a:spcBef>
            </a:pP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通过计算机软件，将交流电的实时波形以曲线图的形式展现出来。这些波形可以是电压波形或电流波形，可以显示其随时间变化的动态过程，以及不同负载条件下的波形变化。利用频谱分析技术，将交流电信号的频率成分可视化。这可以帮助工程师识别和诊断电力系统中的谐波问题，确保电力系统的稳定性。再通过相位图可以直观地展示不同电源或负载间的相位关系，这对于分析电力系统的同步状态和功率流动至关重要。最后创建电力系统的三维模型，包括变电站、输电线路、配电网络等，通过三维可视化，可以更全面地理解系统的结构和运行状态。</a:t>
            </a:r>
            <a:endPar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200025" y="105029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8" name="Rectangle 3"/>
          <p:cNvSpPr txBox="1">
            <a:spLocks noChangeArrowheads="1"/>
          </p:cNvSpPr>
          <p:nvPr>
            <p:custDataLst>
              <p:tags r:id="rId2"/>
            </p:custDataLst>
          </p:nvPr>
        </p:nvSpPr>
        <p:spPr bwMode="auto">
          <a:xfrm>
            <a:off x="468313" y="16287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解析法就是以三角函数的形式来表达正弦交流电的三要素，也称瞬时表达式。</a:t>
            </a:r>
            <a:endParaRPr lang="zh-CN" altLang="en-US" b="1" dirty="0">
              <a:solidFill>
                <a:schemeClr val="dk1">
                  <a:lumMod val="85000"/>
                  <a:lumOff val="15000"/>
                </a:schemeClr>
              </a:solidFill>
              <a:latin typeface="黑体" panose="02010609060101010101" pitchFamily="49" charset="-122"/>
              <a:ea typeface="黑体" panose="02010609060101010101" pitchFamily="49" charset="-122"/>
            </a:endParaRPr>
          </a:p>
        </p:txBody>
      </p:sp>
      <p:graphicFrame>
        <p:nvGraphicFramePr>
          <p:cNvPr id="4" name="对象 3"/>
          <p:cNvGraphicFramePr>
            <a:graphicFrameLocks noChangeAspect="1"/>
          </p:cNvGraphicFramePr>
          <p:nvPr/>
        </p:nvGraphicFramePr>
        <p:xfrm>
          <a:off x="577850" y="2997200"/>
          <a:ext cx="7988300" cy="2879725"/>
        </p:xfrm>
        <a:graphic>
          <a:graphicData uri="http://schemas.openxmlformats.org/presentationml/2006/ole">
            <mc:AlternateContent xmlns:mc="http://schemas.openxmlformats.org/markup-compatibility/2006">
              <mc:Choice xmlns:v="urn:schemas-microsoft-com:vml" Requires="v">
                <p:oleObj spid="_x0000_s2" name="BMP 图像" r:id="rId3" imgW="5600700" imgH="2019300" progId="Paint.Picture">
                  <p:embed/>
                </p:oleObj>
              </mc:Choice>
              <mc:Fallback>
                <p:oleObj name="BMP 图像" r:id="rId3" imgW="5600700" imgH="2019300" progId="Paint.Picture">
                  <p:embed/>
                  <p:pic>
                    <p:nvPicPr>
                      <p:cNvPr id="0" name="对象 4"/>
                      <p:cNvPicPr>
                        <a:picLocks noChangeAspect="1" noChangeArrowheads="1"/>
                      </p:cNvPicPr>
                      <p:nvPr/>
                    </p:nvPicPr>
                    <p:blipFill>
                      <a:blip r:embed="rId4"/>
                      <a:srcRect/>
                      <a:stretch>
                        <a:fillRect/>
                      </a:stretch>
                    </p:blipFill>
                    <p:spPr bwMode="auto">
                      <a:xfrm>
                        <a:off x="577850" y="2997200"/>
                        <a:ext cx="79883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5"/>
            </p:custDataLst>
          </p:nvPr>
        </p:nvSpPr>
        <p:spPr>
          <a:xfrm>
            <a:off x="123190" y="1061085"/>
            <a:ext cx="34785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一、</a:t>
            </a:r>
            <a:r>
              <a:rPr kumimoji="1" lang="en-US" altLang="zh-CN"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解析式</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表示</a:t>
            </a: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法</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796925" y="3512185"/>
            <a:ext cx="7617460" cy="1297305"/>
          </a:xfrm>
          <a:prstGeom prst="rect">
            <a:avLst/>
          </a:prstGeom>
          <a:solidFill>
            <a:srgbClr val="FFC000"/>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18" name="内容占位符 2"/>
              <p:cNvSpPr txBox="1"/>
              <p:nvPr>
                <p:custDataLst>
                  <p:tags r:id="rId2"/>
                </p:custDataLst>
              </p:nvPr>
            </p:nvSpPr>
            <p:spPr bwMode="auto">
              <a:xfrm>
                <a:off x="468630" y="1628775"/>
                <a:ext cx="8229600" cy="1445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3.2.1</a:t>
                </a:r>
                <a:r>
                  <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已知某正弦交流电电流的有效值是</a:t>
                </a:r>
                <a:r>
                  <a:rPr lang="en-US"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a:t>
                </a:r>
                <a:r>
                  <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，频率为</a:t>
                </a:r>
                <a:r>
                  <a:rPr lang="en-US"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50H</a:t>
                </a:r>
                <a:r>
                  <a:rPr lang="en-US" altLang="zh-CN" sz="2800" b="1" kern="100" baseline="-250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Z</a:t>
                </a:r>
                <a:r>
                  <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，设初相位为</a:t>
                </a:r>
                <a:r>
                  <a:rPr lang="en-US"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60°</a:t>
                </a:r>
                <a:r>
                  <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，求该电流的瞬时表达式。</a:t>
                </a:r>
                <a:endParaRPr lang="zh-CN"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buFontTx/>
                  <a:buNone/>
                </a:pPr>
                <a:endParaRPr lang="en-US" altLang="zh-CN" sz="2800" dirty="0">
                  <a:solidFill>
                    <a:schemeClr val="tx1"/>
                  </a:solidFill>
                  <a:latin typeface="Cambria Math" panose="02040503050406030204" charset="0"/>
                  <a:cs typeface="Cambria Math" panose="02040503050406030204" charset="0"/>
                </a:endParaRPr>
              </a:p>
              <a:p>
                <a:pPr>
                  <a:buFontTx/>
                  <a:buNone/>
                </a:pPr>
                <a:r>
                  <a:rPr lang="en-US" altLang="zh-CN" sz="2800" dirty="0">
                    <a:solidFill>
                      <a:schemeClr val="tx1"/>
                    </a:solidFill>
                    <a:latin typeface="Cambria Math" panose="02040503050406030204" charset="0"/>
                    <a:cs typeface="Cambria Math" panose="02040503050406030204" charset="0"/>
                  </a:rPr>
                  <a:t>[</a:t>
                </a:r>
                <a:r>
                  <a:rPr lang="zh-CN" altLang="en-US" sz="2800" dirty="0">
                    <a:solidFill>
                      <a:schemeClr val="tx1"/>
                    </a:solidFill>
                    <a:latin typeface="Cambria Math" panose="02040503050406030204" charset="0"/>
                    <a:cs typeface="Cambria Math" panose="02040503050406030204" charset="0"/>
                  </a:rPr>
                  <a:t>解</a:t>
                </a:r>
                <a:r>
                  <a:rPr lang="en-US" altLang="zh-CN" sz="2800" dirty="0">
                    <a:solidFill>
                      <a:schemeClr val="tx1"/>
                    </a:solidFill>
                    <a:latin typeface="Cambria Math" panose="02040503050406030204" charset="0"/>
                    <a:cs typeface="Cambria Math" panose="02040503050406030204" charset="0"/>
                  </a:rPr>
                  <a:t>]</a:t>
                </a:r>
                <a14:m>
                  <m:oMath xmlns:m="http://schemas.openxmlformats.org/officeDocument/2006/math">
                    <m:r>
                      <a:rPr lang="en-US" altLang="zh-CN" sz="2800" i="1">
                        <a:solidFill>
                          <a:schemeClr val="tx1"/>
                        </a:solidFill>
                        <a:latin typeface="Cambria Math" panose="02040503050406030204" charset="0"/>
                        <a:cs typeface="Cambria Math" panose="02040503050406030204" charset="0"/>
                      </a:rPr>
                      <m:t>𝑖</m:t>
                    </m:r>
                    <m:r>
                      <a:rPr lang="en-US" altLang="zh-CN" sz="2800" i="1">
                        <a:solidFill>
                          <a:schemeClr val="tx1"/>
                        </a:solidFill>
                        <a:latin typeface="Cambria Math" panose="02040503050406030204" charset="0"/>
                        <a:cs typeface="Cambria Math" panose="02040503050406030204" charset="0"/>
                      </a:rPr>
                      <m:t>=</m:t>
                    </m:r>
                    <m:sSub>
                      <m:sSubPr>
                        <m:ctrlPr>
                          <a:rPr lang="en-US" altLang="zh-CN" sz="2800" i="1">
                            <a:solidFill>
                              <a:schemeClr val="tx1"/>
                            </a:solidFill>
                            <a:latin typeface="Cambria Math" panose="02040503050406030204" charset="0"/>
                            <a:cs typeface="Cambria Math" panose="02040503050406030204" charset="0"/>
                          </a:rPr>
                        </m:ctrlPr>
                      </m:sSubPr>
                      <m:e>
                        <m:r>
                          <a:rPr lang="en-US" altLang="zh-CN" sz="2800" i="1">
                            <a:solidFill>
                              <a:schemeClr val="tx1"/>
                            </a:solidFill>
                            <a:latin typeface="Cambria Math" panose="02040503050406030204" charset="0"/>
                            <a:cs typeface="Cambria Math" panose="02040503050406030204" charset="0"/>
                          </a:rPr>
                          <m:t>𝐼</m:t>
                        </m:r>
                      </m:e>
                      <m:sub>
                        <m:r>
                          <a:rPr lang="en-US" altLang="zh-CN" sz="2800" i="1">
                            <a:solidFill>
                              <a:schemeClr val="tx1"/>
                            </a:solidFill>
                            <a:latin typeface="Cambria Math" panose="02040503050406030204" charset="0"/>
                            <a:cs typeface="Cambria Math" panose="02040503050406030204" charset="0"/>
                          </a:rPr>
                          <m:t>𝑚</m:t>
                        </m:r>
                      </m:sub>
                    </m:sSub>
                    <m:r>
                      <a:rPr lang="en-US" altLang="zh-CN" sz="2800" i="1">
                        <a:solidFill>
                          <a:schemeClr val="tx1"/>
                        </a:solidFill>
                        <a:latin typeface="Cambria Math" panose="02040503050406030204" charset="0"/>
                        <a:cs typeface="Cambria Math" panose="02040503050406030204" charset="0"/>
                      </a:rPr>
                      <m:t>𝑠𝑖𝑛</m:t>
                    </m:r>
                    <m:d>
                      <m:dPr>
                        <m:ctrlPr>
                          <a:rPr lang="en-US" altLang="zh-CN" sz="2800" i="1">
                            <a:solidFill>
                              <a:schemeClr val="tx1"/>
                            </a:solidFill>
                            <a:latin typeface="Cambria Math" panose="02040503050406030204" charset="0"/>
                            <a:cs typeface="Cambria Math" panose="02040503050406030204" charset="0"/>
                          </a:rPr>
                        </m:ctrlPr>
                      </m:dPr>
                      <m:e>
                        <m:r>
                          <a:rPr lang="en-US" altLang="zh-CN" sz="2800" i="1">
                            <a:solidFill>
                              <a:schemeClr val="tx1"/>
                            </a:solidFill>
                            <a:latin typeface="Cambria Math" panose="02040503050406030204" charset="0"/>
                            <a:cs typeface="Cambria Math" panose="02040503050406030204" charset="0"/>
                          </a:rPr>
                          <m:t>𝜔</m:t>
                        </m:r>
                        <m:r>
                          <a:rPr lang="en-US" altLang="zh-CN" sz="2800" i="1">
                            <a:solidFill>
                              <a:schemeClr val="tx1"/>
                            </a:solidFill>
                            <a:latin typeface="Cambria Math" panose="02040503050406030204" charset="0"/>
                            <a:cs typeface="Cambria Math" panose="02040503050406030204" charset="0"/>
                          </a:rPr>
                          <m:t>𝑡</m:t>
                        </m:r>
                        <m:r>
                          <a:rPr lang="en-US" altLang="zh-CN" sz="2800" i="1">
                            <a:solidFill>
                              <a:schemeClr val="tx1"/>
                            </a:solidFill>
                            <a:latin typeface="Cambria Math" panose="02040503050406030204" charset="0"/>
                            <a:cs typeface="Cambria Math" panose="02040503050406030204" charset="0"/>
                          </a:rPr>
                          <m:t>+</m:t>
                        </m:r>
                        <m:r>
                          <a:rPr lang="en-US" altLang="zh-CN" sz="2800" i="1">
                            <a:solidFill>
                              <a:schemeClr val="tx1"/>
                            </a:solidFill>
                            <a:latin typeface="Cambria Math" panose="02040503050406030204" charset="0"/>
                            <a:cs typeface="Cambria Math" panose="02040503050406030204" charset="0"/>
                          </a:rPr>
                          <m:t>𝜑</m:t>
                        </m:r>
                      </m:e>
                    </m:d>
                    <m:r>
                      <a:rPr lang="en-US" altLang="zh-CN" sz="2800" i="1">
                        <a:solidFill>
                          <a:schemeClr val="tx1"/>
                        </a:solidFill>
                        <a:latin typeface="Cambria Math" panose="02040503050406030204" charset="0"/>
                        <a:cs typeface="Cambria Math" panose="02040503050406030204" charset="0"/>
                      </a:rPr>
                      <m:t>=</m:t>
                    </m:r>
                    <m:r>
                      <a:rPr lang="en-US" altLang="zh-CN" sz="2800" i="1">
                        <a:solidFill>
                          <a:schemeClr val="tx1"/>
                        </a:solidFill>
                        <a:latin typeface="Cambria Math" panose="02040503050406030204" charset="0"/>
                        <a:cs typeface="Cambria Math" panose="02040503050406030204" charset="0"/>
                      </a:rPr>
                      <m:t>2</m:t>
                    </m:r>
                    <m:rad>
                      <m:radPr>
                        <m:degHide m:val="on"/>
                        <m:ctrlPr>
                          <a:rPr lang="en-US" altLang="zh-CN" sz="2800" i="1">
                            <a:solidFill>
                              <a:schemeClr val="tx1"/>
                            </a:solidFill>
                            <a:latin typeface="Cambria Math" panose="02040503050406030204" charset="0"/>
                            <a:cs typeface="Cambria Math" panose="02040503050406030204" charset="0"/>
                          </a:rPr>
                        </m:ctrlPr>
                      </m:radPr>
                      <m:deg/>
                      <m:e>
                        <m:r>
                          <a:rPr lang="en-US" altLang="zh-CN" sz="2800" i="1">
                            <a:solidFill>
                              <a:schemeClr val="tx1"/>
                            </a:solidFill>
                            <a:latin typeface="Cambria Math" panose="02040503050406030204" charset="0"/>
                            <a:cs typeface="Cambria Math" panose="02040503050406030204" charset="0"/>
                          </a:rPr>
                          <m:t>2</m:t>
                        </m:r>
                      </m:e>
                    </m:rad>
                    <m:r>
                      <a:rPr lang="en-US" altLang="zh-CN" sz="2800" i="1">
                        <a:solidFill>
                          <a:schemeClr val="tx1"/>
                        </a:solidFill>
                        <a:latin typeface="Cambria Math" panose="02040503050406030204" charset="0"/>
                        <a:cs typeface="Cambria Math" panose="02040503050406030204" charset="0"/>
                      </a:rPr>
                      <m:t>𝑠𝑖𝑛</m:t>
                    </m:r>
                    <m:d>
                      <m:dPr>
                        <m:ctrlPr>
                          <a:rPr lang="en-US" altLang="zh-CN" sz="2800" i="1">
                            <a:solidFill>
                              <a:schemeClr val="tx1"/>
                            </a:solidFill>
                            <a:latin typeface="Cambria Math" panose="02040503050406030204" charset="0"/>
                            <a:cs typeface="Cambria Math" panose="02040503050406030204" charset="0"/>
                          </a:rPr>
                        </m:ctrlPr>
                      </m:dPr>
                      <m:e>
                        <m:r>
                          <a:rPr lang="en-US" altLang="zh-CN" sz="2800" i="1">
                            <a:solidFill>
                              <a:schemeClr val="tx1"/>
                            </a:solidFill>
                            <a:latin typeface="Cambria Math" panose="02040503050406030204" charset="0"/>
                            <a:cs typeface="Cambria Math" panose="02040503050406030204" charset="0"/>
                          </a:rPr>
                          <m:t>2</m:t>
                        </m:r>
                        <m:r>
                          <a:rPr lang="en-US" altLang="zh-CN" sz="2800" i="1">
                            <a:solidFill>
                              <a:schemeClr val="tx1"/>
                            </a:solidFill>
                            <a:latin typeface="Cambria Math" panose="02040503050406030204" charset="0"/>
                            <a:cs typeface="Cambria Math" panose="02040503050406030204" charset="0"/>
                          </a:rPr>
                          <m:t>𝜋</m:t>
                        </m:r>
                        <m:r>
                          <a:rPr lang="en-US" altLang="zh-CN" sz="2800" i="1">
                            <a:solidFill>
                              <a:schemeClr val="tx1"/>
                            </a:solidFill>
                            <a:latin typeface="Cambria Math" panose="02040503050406030204" charset="0"/>
                            <a:cs typeface="Cambria Math" panose="02040503050406030204" charset="0"/>
                          </a:rPr>
                          <m:t>𝑓𝑡</m:t>
                        </m:r>
                        <m:r>
                          <a:rPr lang="en-US" altLang="zh-CN" sz="2800" i="1">
                            <a:solidFill>
                              <a:schemeClr val="tx1"/>
                            </a:solidFill>
                            <a:latin typeface="Cambria Math" panose="02040503050406030204" charset="0"/>
                            <a:cs typeface="Cambria Math" panose="02040503050406030204" charset="0"/>
                          </a:rPr>
                          <m:t>+</m:t>
                        </m:r>
                        <m:r>
                          <a:rPr lang="en-US" altLang="zh-CN" sz="2800" i="1">
                            <a:solidFill>
                              <a:schemeClr val="tx1"/>
                            </a:solidFill>
                            <a:latin typeface="Cambria Math" panose="02040503050406030204" charset="0"/>
                            <a:cs typeface="Cambria Math" panose="02040503050406030204" charset="0"/>
                          </a:rPr>
                          <m:t>60</m:t>
                        </m:r>
                        <m:r>
                          <a:rPr lang="en-US" altLang="zh-CN" sz="2800" i="1">
                            <a:solidFill>
                              <a:schemeClr val="tx1"/>
                            </a:solidFill>
                            <a:latin typeface="Cambria Math" panose="02040503050406030204" charset="0"/>
                            <a:cs typeface="Cambria Math" panose="02040503050406030204" charset="0"/>
                          </a:rPr>
                          <m:t>°</m:t>
                        </m:r>
                      </m:e>
                    </m:d>
                    <m:r>
                      <a:rPr lang="en-US" altLang="zh-CN" sz="2800" i="1">
                        <a:solidFill>
                          <a:schemeClr val="tx1"/>
                        </a:solidFill>
                        <a:latin typeface="Cambria Math" panose="02040503050406030204" charset="0"/>
                        <a:cs typeface="Cambria Math" panose="02040503050406030204" charset="0"/>
                      </a:rPr>
                      <m:t>𝐴</m:t>
                    </m:r>
                  </m:oMath>
                </a14:m>
                <a:endParaRPr lang="en-US" altLang="zh-CN" sz="2800" i="1" dirty="0">
                  <a:solidFill>
                    <a:schemeClr val="tx1"/>
                  </a:solidFill>
                  <a:latin typeface="Cambria Math" panose="02040503050406030204" charset="0"/>
                  <a:cs typeface="Cambria Math" panose="02040503050406030204" charset="0"/>
                </a:endParaRPr>
              </a:p>
              <a:p>
                <a:pPr>
                  <a:buFontTx/>
                  <a:buNone/>
                </a:pPr>
                <a:r>
                  <a:rPr lang="en-US" altLang="zh-CN" sz="2800" i="1" dirty="0">
                    <a:solidFill>
                      <a:schemeClr val="tx1"/>
                    </a:solidFill>
                    <a:latin typeface="Cambria Math" panose="02040503050406030204" charset="0"/>
                    <a:cs typeface="Cambria Math" panose="02040503050406030204" charset="0"/>
                  </a:rPr>
                  <a:t>                                             </a:t>
                </a:r>
                <a14:m>
                  <m:oMath xmlns:m="http://schemas.openxmlformats.org/officeDocument/2006/math">
                    <m:r>
                      <a:rPr lang="en-US" altLang="zh-CN" sz="2800" i="1">
                        <a:solidFill>
                          <a:schemeClr val="tx1"/>
                        </a:solidFill>
                        <a:latin typeface="Cambria Math" panose="02040503050406030204" charset="0"/>
                        <a:cs typeface="Cambria Math" panose="02040503050406030204" charset="0"/>
                      </a:rPr>
                      <m:t>=</m:t>
                    </m:r>
                    <m:r>
                      <a:rPr lang="en-US" altLang="zh-CN" sz="2800" i="1">
                        <a:solidFill>
                          <a:schemeClr val="tx1"/>
                        </a:solidFill>
                        <a:latin typeface="Cambria Math" panose="02040503050406030204" charset="0"/>
                        <a:cs typeface="Cambria Math" panose="02040503050406030204" charset="0"/>
                      </a:rPr>
                      <m:t>2</m:t>
                    </m:r>
                    <m:rad>
                      <m:radPr>
                        <m:degHide m:val="on"/>
                        <m:ctrlPr>
                          <a:rPr lang="en-US" altLang="zh-CN" sz="2800" i="1">
                            <a:solidFill>
                              <a:schemeClr val="tx1"/>
                            </a:solidFill>
                            <a:latin typeface="Cambria Math" panose="02040503050406030204" charset="0"/>
                            <a:cs typeface="Cambria Math" panose="02040503050406030204" charset="0"/>
                          </a:rPr>
                        </m:ctrlPr>
                      </m:radPr>
                      <m:deg/>
                      <m:e>
                        <m:r>
                          <a:rPr lang="en-US" altLang="zh-CN" sz="2800" i="1">
                            <a:solidFill>
                              <a:schemeClr val="tx1"/>
                            </a:solidFill>
                            <a:latin typeface="Cambria Math" panose="02040503050406030204" charset="0"/>
                            <a:cs typeface="Cambria Math" panose="02040503050406030204" charset="0"/>
                          </a:rPr>
                          <m:t>2</m:t>
                        </m:r>
                      </m:e>
                    </m:rad>
                    <m:r>
                      <a:rPr lang="en-US" altLang="zh-CN" sz="2800" i="1">
                        <a:solidFill>
                          <a:schemeClr val="tx1"/>
                        </a:solidFill>
                        <a:latin typeface="Cambria Math" panose="02040503050406030204" charset="0"/>
                        <a:cs typeface="Cambria Math" panose="02040503050406030204" charset="0"/>
                      </a:rPr>
                      <m:t>𝑠𝑖𝑛</m:t>
                    </m:r>
                    <m:d>
                      <m:dPr>
                        <m:ctrlPr>
                          <a:rPr lang="en-US" altLang="zh-CN" sz="2800" i="1">
                            <a:solidFill>
                              <a:schemeClr val="tx1"/>
                            </a:solidFill>
                            <a:latin typeface="Cambria Math" panose="02040503050406030204" charset="0"/>
                            <a:cs typeface="Cambria Math" panose="02040503050406030204" charset="0"/>
                          </a:rPr>
                        </m:ctrlPr>
                      </m:dPr>
                      <m:e>
                        <m:r>
                          <a:rPr lang="en-US" altLang="zh-CN" sz="2800" i="1">
                            <a:solidFill>
                              <a:schemeClr val="tx1"/>
                            </a:solidFill>
                            <a:latin typeface="Cambria Math" panose="02040503050406030204" charset="0"/>
                            <a:cs typeface="Cambria Math" panose="02040503050406030204" charset="0"/>
                          </a:rPr>
                          <m:t>314</m:t>
                        </m:r>
                        <m:r>
                          <a:rPr lang="en-US" altLang="zh-CN" sz="2800" i="1">
                            <a:solidFill>
                              <a:schemeClr val="tx1"/>
                            </a:solidFill>
                            <a:latin typeface="Cambria Math" panose="02040503050406030204" charset="0"/>
                            <a:cs typeface="Cambria Math" panose="02040503050406030204" charset="0"/>
                          </a:rPr>
                          <m:t>𝑡</m:t>
                        </m:r>
                        <m:r>
                          <a:rPr lang="en-US" altLang="zh-CN" sz="2800" i="1">
                            <a:solidFill>
                              <a:schemeClr val="tx1"/>
                            </a:solidFill>
                            <a:latin typeface="Cambria Math" panose="02040503050406030204" charset="0"/>
                            <a:cs typeface="Cambria Math" panose="02040503050406030204" charset="0"/>
                          </a:rPr>
                          <m:t>+</m:t>
                        </m:r>
                        <m:r>
                          <a:rPr lang="en-US" altLang="zh-CN" sz="2800" i="1">
                            <a:solidFill>
                              <a:schemeClr val="tx1"/>
                            </a:solidFill>
                            <a:latin typeface="Cambria Math" panose="02040503050406030204" charset="0"/>
                            <a:cs typeface="Cambria Math" panose="02040503050406030204" charset="0"/>
                          </a:rPr>
                          <m:t>60</m:t>
                        </m:r>
                        <m:r>
                          <a:rPr lang="en-US" altLang="zh-CN" sz="2800" i="1">
                            <a:solidFill>
                              <a:schemeClr val="tx1"/>
                            </a:solidFill>
                            <a:latin typeface="Cambria Math" panose="02040503050406030204" charset="0"/>
                            <a:cs typeface="Cambria Math" panose="02040503050406030204" charset="0"/>
                          </a:rPr>
                          <m:t>°</m:t>
                        </m:r>
                      </m:e>
                    </m:d>
                    <m:r>
                      <a:rPr lang="en-US" altLang="zh-CN" sz="2800" i="1">
                        <a:solidFill>
                          <a:schemeClr val="tx1"/>
                        </a:solidFill>
                        <a:latin typeface="Cambria Math" panose="02040503050406030204" charset="0"/>
                        <a:cs typeface="Cambria Math" panose="02040503050406030204" charset="0"/>
                      </a:rPr>
                      <m:t>𝐴</m:t>
                    </m:r>
                  </m:oMath>
                </a14:m>
                <a:endParaRPr lang="en-US" altLang="zh-CN" sz="2800" b="1" kern="1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内容占位符 2"/>
              <p:cNvSpPr txBox="1">
                <a:spLocks noRot="1" noChangeAspect="1" noMove="1" noResize="1" noEditPoints="1" noAdjustHandles="1" noChangeArrowheads="1" noChangeShapeType="1" noTextEdit="1"/>
              </p:cNvSpPr>
              <p:nvPr>
                <p:custDataLst>
                  <p:tags r:id="rId3"/>
                </p:custDataLst>
              </p:nvPr>
            </p:nvSpPr>
            <p:spPr bwMode="auto">
              <a:xfrm>
                <a:off x="468630" y="1628775"/>
                <a:ext cx="8229600" cy="1445895"/>
              </a:xfrm>
              <a:prstGeom prst="rect">
                <a:avLst/>
              </a:prstGeom>
              <a:blipFill rotWithShape="1">
                <a:blip r:embed="rId4"/>
                <a:stretch>
                  <a:fillRect b="-10852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5"/>
            </p:custDataLst>
          </p:nvPr>
        </p:nvSpPr>
        <p:spPr>
          <a:xfrm>
            <a:off x="123190" y="1061085"/>
            <a:ext cx="3478530"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一、</a:t>
            </a:r>
            <a:r>
              <a:rPr kumimoji="1" lang="en-US" altLang="zh-CN"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解析式</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表示</a:t>
            </a: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法</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a:p>
            <a:pPr>
              <a:spcBef>
                <a:spcPct val="50000"/>
              </a:spcBef>
            </a:pP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347308" y="980403"/>
            <a:ext cx="1759398"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课堂练习</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nvGraphicFramePr>
        <p:xfrm>
          <a:off x="4156710" y="2474724"/>
          <a:ext cx="406400" cy="558800"/>
        </p:xfrm>
        <a:graphic>
          <a:graphicData uri="http://schemas.openxmlformats.org/presentationml/2006/ole">
            <mc:AlternateContent xmlns:mc="http://schemas.openxmlformats.org/markup-compatibility/2006">
              <mc:Choice xmlns:v="urn:schemas-microsoft-com:vml" Requires="v">
                <p:oleObj spid="_x0000_s3" name="" r:id="rId3" imgW="152400" imgH="215900" progId="Equation.3">
                  <p:embed/>
                </p:oleObj>
              </mc:Choice>
              <mc:Fallback>
                <p:oleObj name="" r:id="rId3" imgW="152400" imgH="2159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6710" y="2474724"/>
                        <a:ext cx="406400" cy="558800"/>
                      </a:xfrm>
                      <a:prstGeom prst="rect">
                        <a:avLst/>
                      </a:prstGeom>
                      <a:noFill/>
                    </p:spPr>
                  </p:pic>
                </p:oleObj>
              </mc:Fallback>
            </mc:AlternateContent>
          </a:graphicData>
        </a:graphic>
      </p:graphicFrame>
      <mc:AlternateContent xmlns:mc="http://schemas.openxmlformats.org/markup-compatibility/2006">
        <mc:Choice xmlns:a14="http://schemas.microsoft.com/office/drawing/2010/main" Requires="a14">
          <p:sp>
            <p:nvSpPr>
              <p:cNvPr id="7" name="Rectangle 3"/>
              <p:cNvSpPr>
                <a:spLocks noChangeArrowheads="1"/>
              </p:cNvSpPr>
              <p:nvPr/>
            </p:nvSpPr>
            <p:spPr bwMode="auto">
              <a:xfrm>
                <a:off x="362256" y="1811311"/>
                <a:ext cx="5231757" cy="552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a:t>
                </a:r>
                <a:r>
                  <a:rPr kumimoji="0"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有一个电阻接在</a:t>
                </a:r>
                <a14:m>
                  <m:oMath xmlns:m="http://schemas.openxmlformats.org/officeDocument/2006/math">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𝑢</m:t>
                    </m:r>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m:t>
                    </m:r>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100</m:t>
                    </m:r>
                    <m:rad>
                      <m:radPr>
                        <m:degHide m:val="on"/>
                        <m:ctrlPr>
                          <a:rPr kumimoji="0" lang="en-US" altLang="zh-CN" sz="200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ctrlPr>
                      </m:radPr>
                      <m:deg/>
                      <m:e>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2</m:t>
                        </m:r>
                      </m:e>
                    </m:rad>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𝑠𝑖𝑛</m:t>
                    </m:r>
                    <m:d>
                      <m:dPr>
                        <m:ctrlPr>
                          <a:rPr kumimoji="0" lang="en-US" altLang="zh-CN" sz="200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ctrlPr>
                      </m:dPr>
                      <m:e>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100</m:t>
                        </m:r>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𝑡</m:t>
                        </m:r>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m:t>
                        </m:r>
                        <m:f>
                          <m:fPr>
                            <m:ctrlPr>
                              <a:rPr kumimoji="0" lang="en-US" altLang="zh-CN" sz="200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ctrlPr>
                          </m:fPr>
                          <m:num>
                            <m:r>
                              <a:rPr kumimoji="0" lang="zh-CN" altLang="en-US"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𝜋</m:t>
                            </m:r>
                          </m:num>
                          <m:den>
                            <m:r>
                              <a:rPr kumimoji="0" lang="en-US" altLang="zh-CN" sz="2000" b="0" i="1" u="none" strike="noStrike" cap="none" normalizeH="0" baseline="0" smtClean="0">
                                <a:ln>
                                  <a:noFill/>
                                </a:ln>
                                <a:solidFill>
                                  <a:schemeClr val="tx1"/>
                                </a:solidFill>
                                <a:effectLst/>
                                <a:latin typeface="Cambria Math" panose="02040503050406030204" charset="0"/>
                                <a:cs typeface="Times New Roman" panose="02020603050405020304" pitchFamily="18" charset="0"/>
                              </a:rPr>
                              <m:t>3</m:t>
                            </m:r>
                          </m:den>
                        </m:f>
                      </m:e>
                    </m:d>
                  </m:oMath>
                </a14:m>
                <a:r>
                  <a:rPr kumimoji="0" lang="en-US" altLang="zh-CN" sz="2000" b="0" i="0" u="none" strike="noStrike" cap="none" normalizeH="0" baseline="0" dirty="0">
                    <a:ln>
                      <a:noFill/>
                    </a:ln>
                    <a:solidFill>
                      <a:schemeClr val="tx1"/>
                    </a:solidFill>
                    <a:effectLst/>
                    <a:latin typeface="Arial" panose="020B0604020202020204" pitchFamily="34" charset="0"/>
                  </a:rPr>
                  <a:t>V</a:t>
                </a:r>
                <a:endParaRPr kumimoji="0" lang="zh-CN" altLang="zh-CN" sz="2000" b="0" i="0" u="none" strike="noStrike" cap="none" normalizeH="0" baseline="0" dirty="0">
                  <a:ln>
                    <a:noFill/>
                  </a:ln>
                  <a:solidFill>
                    <a:schemeClr val="tx1"/>
                  </a:solidFill>
                  <a:effectLst/>
                  <a:latin typeface="Arial" panose="020B0604020202020204" pitchFamily="34" charset="0"/>
                </a:endParaRPr>
              </a:p>
            </p:txBody>
          </p:sp>
        </mc:Choice>
        <mc:Fallback>
          <p:sp>
            <p:nvSpPr>
              <p:cNvPr id="7" name="Rectangle 3"/>
              <p:cNvSpPr>
                <a:spLocks noRot="1" noChangeAspect="1" noMove="1" noResize="1" noEditPoints="1" noAdjustHandles="1" noChangeArrowheads="1" noChangeShapeType="1" noTextEdit="1"/>
              </p:cNvSpPr>
              <p:nvPr/>
            </p:nvSpPr>
            <p:spPr bwMode="auto">
              <a:xfrm>
                <a:off x="362256" y="1811311"/>
                <a:ext cx="5231757" cy="552972"/>
              </a:xfrm>
              <a:prstGeom prst="rect">
                <a:avLst/>
              </a:prstGeom>
              <a:blipFill rotWithShape="1">
                <a:blip r:embed="rId5"/>
                <a:stretch>
                  <a:fillRect l="-6" t="-53" r="6" b="3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
        <p:nvSpPr>
          <p:cNvPr id="9" name="Rectangle 4"/>
          <p:cNvSpPr>
            <a:spLocks noChangeArrowheads="1"/>
          </p:cNvSpPr>
          <p:nvPr/>
        </p:nvSpPr>
        <p:spPr bwMode="auto">
          <a:xfrm>
            <a:off x="5531281" y="1854053"/>
            <a:ext cx="46351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的交流电源上，消耗的功率</a:t>
            </a:r>
            <a:endParaRPr kumimoji="0" lang="zh-CN" altLang="en-US" sz="2000" b="0" i="0" u="none" strike="noStrike" cap="none" normalizeH="0" baseline="0" dirty="0">
              <a:ln>
                <a:noFill/>
              </a:ln>
              <a:solidFill>
                <a:schemeClr val="tx1"/>
              </a:solidFill>
              <a:effectLst/>
              <a:latin typeface="Arial" panose="020B0604020202020204" pitchFamily="34" charset="0"/>
            </a:endParaRPr>
          </a:p>
        </p:txBody>
      </p:sp>
      <p:sp>
        <p:nvSpPr>
          <p:cNvPr id="10" name="Rectangle 5"/>
          <p:cNvSpPr>
            <a:spLocks noChangeArrowheads="1"/>
          </p:cNvSpPr>
          <p:nvPr/>
        </p:nvSpPr>
        <p:spPr bwMode="auto">
          <a:xfrm>
            <a:off x="4380118" y="2554069"/>
            <a:ext cx="24277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的瞬时值表达式。</a:t>
            </a:r>
            <a:endParaRPr kumimoji="0" lang="zh-CN" altLang="zh-CN" sz="2000" b="0" i="0" u="none" strike="noStrike" cap="none" normalizeH="0" baseline="0" dirty="0">
              <a:ln>
                <a:noFill/>
              </a:ln>
              <a:solidFill>
                <a:schemeClr val="tx1"/>
              </a:solidFill>
              <a:effectLst/>
              <a:latin typeface="Arial" panose="020B0604020202020204" pitchFamily="34" charset="0"/>
            </a:endParaRPr>
          </a:p>
        </p:txBody>
      </p:sp>
      <p:sp>
        <p:nvSpPr>
          <p:cNvPr id="12" name="文本框 11"/>
          <p:cNvSpPr txBox="1"/>
          <p:nvPr/>
        </p:nvSpPr>
        <p:spPr>
          <a:xfrm>
            <a:off x="459803" y="2598550"/>
            <a:ext cx="3696907" cy="400110"/>
          </a:xfrm>
          <a:prstGeom prst="rect">
            <a:avLst/>
          </a:prstGeom>
          <a:noFill/>
        </p:spPr>
        <p:txBody>
          <a:bodyPr wrap="square">
            <a:spAutoFit/>
          </a:bodyPr>
          <a:lstStyle/>
          <a:p>
            <a:r>
              <a:rPr kumimoji="0" lang="en-US" altLang="zh-CN" sz="2000" b="1" i="0" u="none" strike="noStrike" cap="none" normalizeH="0" baseline="0" dirty="0">
                <a:ln>
                  <a:noFill/>
                </a:ln>
                <a:solidFill>
                  <a:schemeClr val="tx1"/>
                </a:solidFill>
                <a:effectLst/>
                <a:latin typeface="等线" panose="02010600030101010101" pitchFamily="2" charset="-122"/>
                <a:ea typeface="宋体" panose="02010600030101010101" pitchFamily="2" charset="-122"/>
                <a:cs typeface="Times New Roman" panose="02020603050405020304" pitchFamily="18" charset="0"/>
              </a:rPr>
              <a:t>P=100W</a:t>
            </a:r>
            <a:r>
              <a:rPr kumimoji="0" lang="zh-CN" altLang="en-US"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，试求：</a:t>
            </a:r>
            <a:r>
              <a:rPr kumimoji="0" lang="zh-CN" altLang="en-US" sz="2000" b="1" i="0" u="none" strike="noStrike" cap="none" normalizeH="0" baseline="0" dirty="0">
                <a:ln>
                  <a:noFill/>
                </a:ln>
                <a:solidFill>
                  <a:schemeClr val="tx1"/>
                </a:solidFill>
                <a:effectLst/>
                <a:latin typeface="等线" panose="02010600030101010101" pitchFamily="2" charset="-122"/>
                <a:ea typeface="宋体" panose="02010600030101010101" pitchFamily="2" charset="-122"/>
                <a:cs typeface="Times New Roman" panose="02020603050405020304" pitchFamily="18" charset="0"/>
              </a:rPr>
              <a:t>①</a:t>
            </a:r>
            <a:r>
              <a:rPr kumimoji="0" lang="zh-CN" altLang="en-US"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电阻</a:t>
            </a:r>
            <a:r>
              <a:rPr kumimoji="0" lang="en-US" altLang="zh-CN" sz="2000" b="1" i="0" u="none" strike="noStrike" cap="none" normalizeH="0" baseline="0" dirty="0">
                <a:ln>
                  <a:noFill/>
                </a:ln>
                <a:solidFill>
                  <a:schemeClr val="tx1"/>
                </a:solidFill>
                <a:effectLst/>
                <a:latin typeface="等线" panose="02010600030101010101" pitchFamily="2" charset="-122"/>
                <a:ea typeface="宋体" panose="02010600030101010101" pitchFamily="2" charset="-122"/>
                <a:cs typeface="Times New Roman" panose="02020603050405020304" pitchFamily="18" charset="0"/>
              </a:rPr>
              <a:t>R</a:t>
            </a:r>
            <a:r>
              <a:rPr kumimoji="0" lang="zh-CN" altLang="en-US"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2000" b="1" i="0" u="none" strike="noStrike" cap="none" normalizeH="0" baseline="0" dirty="0">
                <a:ln>
                  <a:noFill/>
                </a:ln>
                <a:solidFill>
                  <a:schemeClr val="tx1"/>
                </a:solidFill>
                <a:effectLst/>
                <a:latin typeface="等线" panose="02010600030101010101" pitchFamily="2" charset="-122"/>
                <a:ea typeface="宋体" panose="02010600030101010101" pitchFamily="2" charset="-122"/>
                <a:cs typeface="Times New Roman" panose="02020603050405020304" pitchFamily="18" charset="0"/>
              </a:rPr>
              <a:t>②</a:t>
            </a:r>
            <a:endParaRPr lang="zh-CN" altLang="en-US" sz="2000" dirty="0"/>
          </a:p>
        </p:txBody>
      </p:sp>
      <p:sp>
        <p:nvSpPr>
          <p:cNvPr id="4" name="文本框 3"/>
          <p:cNvSpPr txBox="1"/>
          <p:nvPr/>
        </p:nvSpPr>
        <p:spPr>
          <a:xfrm>
            <a:off x="362256" y="3831220"/>
            <a:ext cx="8411354" cy="1285032"/>
          </a:xfrm>
          <a:prstGeom prst="rect">
            <a:avLst/>
          </a:prstGeom>
          <a:noFill/>
        </p:spPr>
        <p:txBody>
          <a:bodyPr wrap="square" rtlCol="0">
            <a:spAutoFit/>
          </a:bodyPr>
          <a:lstStyle/>
          <a:p>
            <a:pPr>
              <a:lnSpc>
                <a:spcPct val="150000"/>
              </a:lnSpc>
            </a:pPr>
            <a:r>
              <a:rPr lang="en-US" altLang="zh-CN" b="1" kern="100" dirty="0">
                <a:latin typeface="Times New Roman" panose="02020603050405020304" pitchFamily="18" charset="0"/>
                <a:cs typeface="Times New Roman" panose="02020603050405020304" pitchFamily="18" charset="0"/>
              </a:rPr>
              <a:t>2.</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已知工频电压</a:t>
            </a:r>
            <a:r>
              <a:rPr lang="en-US" altLang="zh-CN" sz="1800" b="1" kern="100" dirty="0" err="1">
                <a:effectLst/>
                <a:latin typeface="Times New Roman" panose="02020603050405020304" pitchFamily="18" charset="0"/>
                <a:ea typeface="宋体" panose="02010600030101010101" pitchFamily="2" charset="-122"/>
              </a:rPr>
              <a:t>uab</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的最大值为</a:t>
            </a:r>
            <a:r>
              <a:rPr lang="en-US" altLang="zh-CN" sz="1800" b="1" kern="100" dirty="0">
                <a:effectLst/>
                <a:latin typeface="Times New Roman" panose="02020603050405020304" pitchFamily="18" charset="0"/>
                <a:ea typeface="宋体" panose="02010600030101010101" pitchFamily="2" charset="-122"/>
              </a:rPr>
              <a:t>220V</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t=0</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时的瞬时值为</a:t>
            </a:r>
            <a:r>
              <a:rPr lang="en-US" altLang="zh-CN" sz="1800" b="1" kern="100" dirty="0">
                <a:effectLst/>
                <a:latin typeface="Times New Roman" panose="02020603050405020304" pitchFamily="18" charset="0"/>
                <a:ea typeface="宋体" panose="02010600030101010101" pitchFamily="2" charset="-122"/>
              </a:rPr>
              <a:t>110V</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①</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1800" b="1" kern="100" dirty="0" err="1">
                <a:effectLst/>
                <a:latin typeface="Times New Roman" panose="02020603050405020304" pitchFamily="18" charset="0"/>
                <a:ea typeface="宋体" panose="02010600030101010101" pitchFamily="2" charset="-122"/>
              </a:rPr>
              <a:t>uab</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的有效值</a:t>
            </a:r>
            <a:r>
              <a:rPr lang="en-US" altLang="zh-CN" sz="1800" b="1" kern="100" dirty="0">
                <a:effectLst/>
                <a:latin typeface="Times New Roman" panose="02020603050405020304" pitchFamily="18" charset="0"/>
                <a:ea typeface="宋体" panose="02010600030101010101" pitchFamily="2" charset="-122"/>
              </a:rPr>
              <a:t>.</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角频率和初相；</a:t>
            </a:r>
            <a:r>
              <a:rPr lang="en-US" altLang="zh-CN" sz="1800" b="1" kern="100" dirty="0">
                <a:effectLst/>
                <a:latin typeface="Times New Roman" panose="02020603050405020304" pitchFamily="18" charset="0"/>
                <a:ea typeface="宋体" panose="02010600030101010101" pitchFamily="2" charset="-122"/>
              </a:rPr>
              <a:t>②</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写出</a:t>
            </a:r>
            <a:r>
              <a:rPr lang="en-US" altLang="zh-CN" sz="1800" b="1" kern="100" dirty="0" err="1">
                <a:effectLst/>
                <a:latin typeface="Times New Roman" panose="02020603050405020304" pitchFamily="18" charset="0"/>
                <a:ea typeface="宋体" panose="02010600030101010101" pitchFamily="2" charset="-122"/>
              </a:rPr>
              <a:t>uab</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的解析式，并求</a:t>
            </a:r>
            <a:r>
              <a:rPr lang="en-US" altLang="zh-CN" sz="1800" b="1" kern="100" dirty="0">
                <a:effectLst/>
                <a:latin typeface="Times New Roman" panose="02020603050405020304" pitchFamily="18" charset="0"/>
                <a:ea typeface="宋体" panose="02010600030101010101" pitchFamily="2" charset="-122"/>
              </a:rPr>
              <a:t>t=0.005s</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时的瞬时值；</a:t>
            </a:r>
            <a:r>
              <a:rPr lang="en-US" altLang="zh-CN" sz="1800" b="1" kern="100" dirty="0">
                <a:effectLst/>
                <a:latin typeface="Times New Roman" panose="02020603050405020304" pitchFamily="18" charset="0"/>
                <a:ea typeface="宋体" panose="02010600030101010101" pitchFamily="2" charset="-122"/>
              </a:rPr>
              <a:t>③</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写出</a:t>
            </a:r>
            <a:r>
              <a:rPr lang="en-US" altLang="zh-CN" sz="1800" b="1" kern="100" dirty="0" err="1">
                <a:effectLst/>
                <a:latin typeface="Times New Roman" panose="02020603050405020304" pitchFamily="18" charset="0"/>
                <a:ea typeface="宋体" panose="02010600030101010101" pitchFamily="2" charset="-122"/>
              </a:rPr>
              <a:t>uba</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的解析式。</a:t>
            </a:r>
            <a:endParaRPr lang="zh-CN" altLang="en-US" dirty="0"/>
          </a:p>
        </p:txBody>
      </p:sp>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347308" y="980403"/>
            <a:ext cx="1759398"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课堂练习</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409953" y="1956121"/>
            <a:ext cx="8411354" cy="1418915"/>
          </a:xfrm>
          <a:prstGeom prst="rect">
            <a:avLst/>
          </a:prstGeom>
          <a:noFill/>
        </p:spPr>
        <p:txBody>
          <a:bodyPr wrap="square" rtlCol="0">
            <a:spAutoFit/>
          </a:bodyPr>
          <a:lstStyle/>
          <a:p>
            <a:pPr>
              <a:lnSpc>
                <a:spcPct val="150000"/>
              </a:lnSpc>
            </a:pPr>
            <a:r>
              <a:rPr lang="en-US" altLang="zh-CN" sz="2000" b="1" kern="100" dirty="0">
                <a:latin typeface="Times New Roman" panose="02020603050405020304" pitchFamily="18" charset="0"/>
                <a:cs typeface="Times New Roman" panose="02020603050405020304" pitchFamily="18" charset="0"/>
              </a:rPr>
              <a:t>2.</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已知工频电压</a:t>
            </a:r>
            <a:r>
              <a:rPr lang="en-US" altLang="zh-CN" sz="2000" b="1" kern="100" dirty="0" err="1">
                <a:effectLst/>
                <a:latin typeface="Times New Roman" panose="02020603050405020304" pitchFamily="18" charset="0"/>
                <a:ea typeface="宋体" panose="02010600030101010101" pitchFamily="2" charset="-122"/>
              </a:rPr>
              <a:t>uab</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的最大值为</a:t>
            </a:r>
            <a:r>
              <a:rPr lang="en-US" altLang="zh-CN" sz="2000" b="1" kern="100" dirty="0">
                <a:effectLst/>
                <a:latin typeface="Times New Roman" panose="02020603050405020304" pitchFamily="18" charset="0"/>
                <a:ea typeface="宋体" panose="02010600030101010101" pitchFamily="2" charset="-122"/>
              </a:rPr>
              <a:t>220V</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kern="100" dirty="0">
                <a:effectLst/>
                <a:latin typeface="Times New Roman" panose="02020603050405020304" pitchFamily="18" charset="0"/>
                <a:ea typeface="宋体" panose="02010600030101010101" pitchFamily="2" charset="-122"/>
              </a:rPr>
              <a:t>t=0</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时的瞬时值为</a:t>
            </a:r>
            <a:r>
              <a:rPr lang="en-US" altLang="zh-CN" sz="2000" b="1" kern="100" dirty="0">
                <a:effectLst/>
                <a:latin typeface="Times New Roman" panose="02020603050405020304" pitchFamily="18" charset="0"/>
                <a:ea typeface="宋体" panose="02010600030101010101" pitchFamily="2" charset="-122"/>
              </a:rPr>
              <a:t>110V</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kern="100" dirty="0">
                <a:effectLst/>
                <a:latin typeface="Times New Roman" panose="02020603050405020304" pitchFamily="18" charset="0"/>
                <a:ea typeface="宋体" panose="02010600030101010101" pitchFamily="2" charset="-122"/>
              </a:rPr>
              <a:t>①</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000" b="1" kern="100" dirty="0" err="1">
                <a:effectLst/>
                <a:latin typeface="Times New Roman" panose="02020603050405020304" pitchFamily="18" charset="0"/>
                <a:ea typeface="宋体" panose="02010600030101010101" pitchFamily="2" charset="-122"/>
              </a:rPr>
              <a:t>uab</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的有效值</a:t>
            </a:r>
            <a:r>
              <a:rPr lang="en-US" altLang="zh-CN" sz="2000" b="1" kern="100" dirty="0">
                <a:effectLst/>
                <a:latin typeface="Times New Roman" panose="02020603050405020304" pitchFamily="18" charset="0"/>
                <a:ea typeface="宋体" panose="02010600030101010101" pitchFamily="2" charset="-122"/>
              </a:rPr>
              <a:t>.</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角频率和初相；</a:t>
            </a:r>
            <a:r>
              <a:rPr lang="en-US" altLang="zh-CN" sz="2000" b="1" kern="100" dirty="0">
                <a:effectLst/>
                <a:latin typeface="Times New Roman" panose="02020603050405020304" pitchFamily="18" charset="0"/>
                <a:ea typeface="宋体" panose="02010600030101010101" pitchFamily="2" charset="-122"/>
              </a:rPr>
              <a:t>②</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写出</a:t>
            </a:r>
            <a:r>
              <a:rPr lang="en-US" altLang="zh-CN" sz="2000" b="1" kern="100" dirty="0" err="1">
                <a:effectLst/>
                <a:latin typeface="Times New Roman" panose="02020603050405020304" pitchFamily="18" charset="0"/>
                <a:ea typeface="宋体" panose="02010600030101010101" pitchFamily="2" charset="-122"/>
              </a:rPr>
              <a:t>uab</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的解析式，并求</a:t>
            </a:r>
            <a:r>
              <a:rPr lang="en-US" altLang="zh-CN" sz="2000" b="1" kern="100" dirty="0">
                <a:effectLst/>
                <a:latin typeface="Times New Roman" panose="02020603050405020304" pitchFamily="18" charset="0"/>
                <a:ea typeface="宋体" panose="02010600030101010101" pitchFamily="2" charset="-122"/>
              </a:rPr>
              <a:t>t=0.005s</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时的瞬时值；</a:t>
            </a:r>
            <a:r>
              <a:rPr lang="en-US" altLang="zh-CN" sz="2000" b="1" kern="100" dirty="0">
                <a:effectLst/>
                <a:latin typeface="Times New Roman" panose="02020603050405020304" pitchFamily="18" charset="0"/>
                <a:ea typeface="宋体" panose="02010600030101010101" pitchFamily="2" charset="-122"/>
              </a:rPr>
              <a:t>③</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写出</a:t>
            </a:r>
            <a:r>
              <a:rPr lang="en-US" altLang="zh-CN" sz="2000" b="1" kern="100" dirty="0" err="1">
                <a:effectLst/>
                <a:latin typeface="Times New Roman" panose="02020603050405020304" pitchFamily="18" charset="0"/>
                <a:ea typeface="宋体" panose="02010600030101010101" pitchFamily="2" charset="-122"/>
              </a:rPr>
              <a:t>uba</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的解析式。</a:t>
            </a:r>
            <a:endParaRPr lang="zh-CN" altLang="en-US" sz="2000" dirty="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347308" y="980403"/>
            <a:ext cx="1759398"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课堂练习</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104140" y="1861800"/>
            <a:ext cx="8912505" cy="1232902"/>
          </a:xfrm>
          <a:prstGeom prst="rect">
            <a:avLst/>
          </a:prstGeom>
          <a:noFill/>
        </p:spPr>
        <p:txBody>
          <a:bodyPr wrap="square" rtlCol="0">
            <a:spAutoFit/>
          </a:bodyPr>
          <a:lstStyle/>
          <a:p>
            <a:pPr>
              <a:lnSpc>
                <a:spcPct val="150000"/>
              </a:lnSpc>
            </a:pPr>
            <a:r>
              <a:rPr lang="en-US" altLang="zh-CN" sz="2000" b="1" kern="100" dirty="0">
                <a:latin typeface="Times New Roman" panose="02020603050405020304" pitchFamily="18" charset="0"/>
                <a:cs typeface="Times New Roman" panose="02020603050405020304" pitchFamily="18" charset="0"/>
              </a:rPr>
              <a:t>3.</a:t>
            </a:r>
            <a:r>
              <a:rPr kumimoji="0" lang="en-US" altLang="zh-CN" sz="2000" b="1" i="0" u="none" strike="noStrike" cap="none" normalizeH="0" baseline="0" dirty="0">
                <a:ln>
                  <a:noFill/>
                </a:ln>
                <a:solidFill>
                  <a:schemeClr val="tx1"/>
                </a:solidFill>
                <a:effectLst/>
                <a:latin typeface="等线" panose="02010600030101010101" pitchFamily="2" charset="-122"/>
                <a:ea typeface="宋体" panose="02010600030101010101" pitchFamily="2" charset="-122"/>
                <a:cs typeface="Times New Roman" panose="02020603050405020304" pitchFamily="18" charset="0"/>
              </a:rPr>
              <a:t> R=50Ω</a:t>
            </a:r>
            <a:r>
              <a:rPr kumimoji="0" lang="zh-CN" altLang="en-US"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的电阻两端的电压</a:t>
            </a:r>
            <a:r>
              <a:rPr lang="zh-CN" altLang="en-US" sz="3200" dirty="0">
                <a:ea typeface="宋体" panose="02010600030101010101" pitchFamily="2" charset="-122"/>
              </a:rPr>
              <a:t>                        </a:t>
            </a:r>
            <a:r>
              <a:rPr lang="zh-CN" altLang="zh-CN" sz="2000" b="1" dirty="0">
                <a:latin typeface="宋体" panose="02010600030101010101" pitchFamily="2" charset="-122"/>
                <a:cs typeface="Times New Roman" panose="02020603050405020304" pitchFamily="18" charset="0"/>
              </a:rPr>
              <a:t>，试写出电阻中电流解析式，</a:t>
            </a:r>
            <a:r>
              <a:rPr kumimoji="0"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并画出电压与电流的相量图。</a:t>
            </a:r>
            <a:endParaRPr kumimoji="0" lang="zh-CN" altLang="zh-CN" sz="3200" b="0" i="0" u="none" strike="noStrike" cap="none" normalizeH="0" baseline="0" dirty="0">
              <a:ln>
                <a:noFill/>
              </a:ln>
              <a:solidFill>
                <a:schemeClr val="tx1"/>
              </a:solidFill>
              <a:effectLst/>
              <a:latin typeface="Arial" panose="020B0604020202020204" pitchFamily="34" charset="0"/>
            </a:endParaRPr>
          </a:p>
        </p:txBody>
      </p:sp>
      <p:graphicFrame>
        <p:nvGraphicFramePr>
          <p:cNvPr id="5" name="对象 4"/>
          <p:cNvGraphicFramePr>
            <a:graphicFrameLocks noChangeAspect="1"/>
          </p:cNvGraphicFramePr>
          <p:nvPr/>
        </p:nvGraphicFramePr>
        <p:xfrm>
          <a:off x="3409521" y="2113648"/>
          <a:ext cx="2655613" cy="385732"/>
        </p:xfrm>
        <a:graphic>
          <a:graphicData uri="http://schemas.openxmlformats.org/presentationml/2006/ole">
            <mc:AlternateContent xmlns:mc="http://schemas.openxmlformats.org/markup-compatibility/2006">
              <mc:Choice xmlns:v="urn:schemas-microsoft-com:vml" Requires="v">
                <p:oleObj spid="_x0000_s4" name="" r:id="rId3" imgW="1701800" imgH="241300" progId="Equation.3">
                  <p:embed/>
                </p:oleObj>
              </mc:Choice>
              <mc:Fallback>
                <p:oleObj name="" r:id="rId3" imgW="17018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9521" y="2113648"/>
                        <a:ext cx="2655613" cy="385732"/>
                      </a:xfrm>
                      <a:prstGeom prst="rect">
                        <a:avLst/>
                      </a:prstGeom>
                      <a:noFill/>
                    </p:spPr>
                  </p:pic>
                </p:oleObj>
              </mc:Fallback>
            </mc:AlternateContent>
          </a:graphicData>
        </a:graphic>
      </p:graphicFrame>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单元2</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交流电的表示方法</a:t>
              </a:r>
              <a:endPar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8" name="Rectangle 2"/>
          <p:cNvSpPr>
            <a:spLocks noGrp="1"/>
          </p:cNvSpPr>
          <p:nvPr>
            <p:custDataLst>
              <p:tags r:id="rId2"/>
            </p:custDataLst>
          </p:nvPr>
        </p:nvSpPr>
        <p:spPr>
          <a:xfrm>
            <a:off x="347308" y="980403"/>
            <a:ext cx="1759398" cy="680085"/>
          </a:xfrm>
          <a:prstGeom prst="rect">
            <a:avLst/>
          </a:prstGeom>
          <a:ln>
            <a:noFill/>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rPr>
              <a:t>课堂练习</a:t>
            </a:r>
            <a:endParaRPr kumimoji="1" lang="zh-CN" altLang="en-US" sz="2400" b="1" dirty="0">
              <a:solidFill>
                <a:schemeClr val="accent6">
                  <a:lumMod val="50000"/>
                </a:schemeClr>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3" name="文本框 2"/>
              <p:cNvSpPr txBox="1"/>
              <p:nvPr/>
            </p:nvSpPr>
            <p:spPr>
              <a:xfrm>
                <a:off x="104140" y="1861800"/>
                <a:ext cx="8912505" cy="2124749"/>
              </a:xfrm>
              <a:prstGeom prst="rect">
                <a:avLst/>
              </a:prstGeom>
              <a:noFill/>
            </p:spPr>
            <p:txBody>
              <a:bodyPr wrap="square" rtlCol="0">
                <a:spAutoFit/>
              </a:bodyPr>
              <a:lstStyle/>
              <a:p>
                <a:pPr>
                  <a:lnSpc>
                    <a:spcPct val="150000"/>
                  </a:lnSpc>
                </a:pPr>
                <a:r>
                  <a:rPr lang="en-US" altLang="zh-CN" sz="2000" b="1" kern="100" dirty="0">
                    <a:latin typeface="Times New Roman" panose="02020603050405020304" pitchFamily="18" charset="0"/>
                    <a:cs typeface="Times New Roman" panose="02020603050405020304" pitchFamily="18" charset="0"/>
                  </a:rPr>
                  <a:t>4.</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已知两个正弦量：电压最大值为</a:t>
                </a:r>
                <a:r>
                  <a:rPr lang="en-US" altLang="zh-CN" sz="2000" b="1" i="1" dirty="0">
                    <a:effectLst/>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dirty="0">
                    <a:effectLst/>
                    <a:latin typeface="Times New Roman" panose="02020603050405020304" pitchFamily="18" charset="0"/>
                    <a:ea typeface="宋体" panose="02010600030101010101" pitchFamily="2" charset="-122"/>
                    <a:cs typeface="Times New Roman" panose="02020603050405020304" pitchFamily="18" charset="0"/>
                  </a:rPr>
                  <a:t>= 100V</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，初相为</a:t>
                </a:r>
                <a14:m>
                  <m:oMath xmlns:m="http://schemas.openxmlformats.org/officeDocument/2006/math">
                    <m:sSub>
                      <m:sSubPr>
                        <m:ctrlPr>
                          <a:rPr lang="en-US" altLang="zh-CN" sz="2000" b="1" i="1" dirty="0" smtClean="0">
                            <a:effectLst/>
                            <a:latin typeface="Cambria Math" panose="02040503050406030204" charset="0"/>
                            <a:ea typeface="宋体" panose="02010600030101010101" pitchFamily="2" charset="-122"/>
                            <a:cs typeface="Times New Roman" panose="02020603050405020304" pitchFamily="18" charset="0"/>
                          </a:rPr>
                        </m:ctrlPr>
                      </m:sSubPr>
                      <m:e>
                        <m:r>
                          <a:rPr lang="zh-CN" altLang="en-US" sz="2000" b="1" i="1" dirty="0" smtClean="0">
                            <a:effectLst/>
                            <a:latin typeface="Cambria Math" panose="02040503050406030204" charset="0"/>
                            <a:cs typeface="Times New Roman" panose="02020603050405020304" pitchFamily="18" charset="0"/>
                          </a:rPr>
                          <m:t>𝝋</m:t>
                        </m:r>
                      </m:e>
                      <m:sub>
                        <m:r>
                          <a:rPr lang="en-US" altLang="zh-CN" sz="2000" b="1" i="1" dirty="0" smtClean="0">
                            <a:effectLst/>
                            <a:latin typeface="Cambria Math" panose="02040503050406030204" charset="0"/>
                            <a:ea typeface="宋体" panose="02010600030101010101" pitchFamily="2" charset="-122"/>
                            <a:cs typeface="Times New Roman" panose="02020603050405020304" pitchFamily="18" charset="0"/>
                          </a:rPr>
                          <m:t>𝒖</m:t>
                        </m:r>
                      </m:sub>
                    </m:sSub>
                    <m:r>
                      <a:rPr lang="en-US" altLang="zh-CN" sz="2000" b="1" i="1" dirty="0" smtClean="0">
                        <a:effectLst/>
                        <a:latin typeface="Cambria Math" panose="02040503050406030204" charset="0"/>
                        <a:ea typeface="宋体" panose="02010600030101010101" pitchFamily="2" charset="-122"/>
                        <a:cs typeface="Times New Roman" panose="02020603050405020304" pitchFamily="18" charset="0"/>
                      </a:rPr>
                      <m:t>=</m:t>
                    </m:r>
                    <m:r>
                      <a:rPr lang="en-US" altLang="zh-CN" sz="2000" b="1" i="1" dirty="0" smtClean="0">
                        <a:effectLst/>
                        <a:latin typeface="Cambria Math" panose="02040503050406030204" charset="0"/>
                        <a:ea typeface="宋体" panose="02010600030101010101" pitchFamily="2" charset="-122"/>
                        <a:cs typeface="Times New Roman" panose="02020603050405020304" pitchFamily="18" charset="0"/>
                      </a:rPr>
                      <m:t>𝟕𝟎</m:t>
                    </m:r>
                  </m:oMath>
                </a14:m>
                <a:r>
                  <a:rPr lang="en-US" altLang="zh-CN" sz="2000" b="1" dirty="0">
                    <a:effectLst/>
                    <a:latin typeface="WinCC_flexible" panose="020B0509000000000000" pitchFamily="49" charset="0"/>
                    <a:cs typeface="Times New Roman" panose="02020603050405020304" pitchFamily="18" charset="0"/>
                  </a:rPr>
                  <a:t>°</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，电流最大值为</a:t>
                </a:r>
                <a:r>
                  <a:rPr lang="en-US" altLang="zh-CN" sz="2000" b="1" i="1" dirty="0" err="1">
                    <a:effectLst/>
                    <a:latin typeface="Times New Roman" panose="02020603050405020304" pitchFamily="18" charset="0"/>
                    <a:ea typeface="宋体" panose="02010600030101010101" pitchFamily="2" charset="-122"/>
                    <a:cs typeface="Times New Roman" panose="02020603050405020304" pitchFamily="18" charset="0"/>
                  </a:rPr>
                  <a:t>I</a:t>
                </a:r>
                <a:r>
                  <a:rPr lang="en-US" altLang="zh-CN" sz="2000" b="1" baseline="-25000" dirty="0" err="1">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dirty="0">
                    <a:effectLst/>
                    <a:latin typeface="Times New Roman" panose="02020603050405020304" pitchFamily="18" charset="0"/>
                    <a:ea typeface="宋体" panose="02010600030101010101" pitchFamily="2" charset="-122"/>
                    <a:cs typeface="Times New Roman" panose="02020603050405020304" pitchFamily="18" charset="0"/>
                  </a:rPr>
                  <a:t>= 10A</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，初相为</a:t>
                </a:r>
                <a14:m>
                  <m:oMath xmlns:m="http://schemas.openxmlformats.org/officeDocument/2006/math">
                    <m:sSub>
                      <m:sSubPr>
                        <m:ctrlPr>
                          <a:rPr lang="en-US" altLang="zh-CN" sz="2000" b="1" i="1" dirty="0">
                            <a:latin typeface="Cambria Math" panose="02040503050406030204" charset="0"/>
                            <a:cs typeface="Times New Roman" panose="02020603050405020304" pitchFamily="18" charset="0"/>
                          </a:rPr>
                        </m:ctrlPr>
                      </m:sSubPr>
                      <m:e>
                        <m:r>
                          <a:rPr lang="zh-CN" altLang="en-US" sz="2000" b="1" i="1" dirty="0">
                            <a:latin typeface="Cambria Math" panose="02040503050406030204" charset="0"/>
                            <a:cs typeface="Times New Roman" panose="02020603050405020304" pitchFamily="18" charset="0"/>
                          </a:rPr>
                          <m:t>𝝋</m:t>
                        </m:r>
                      </m:e>
                      <m:sub>
                        <m:r>
                          <a:rPr lang="en-US" altLang="zh-CN" sz="2000" b="1" i="1" dirty="0" smtClean="0">
                            <a:latin typeface="Cambria Math" panose="02040503050406030204" charset="0"/>
                            <a:cs typeface="Times New Roman" panose="02020603050405020304" pitchFamily="18" charset="0"/>
                          </a:rPr>
                          <m:t>𝒊</m:t>
                        </m:r>
                      </m:sub>
                    </m:sSub>
                    <m:r>
                      <a:rPr lang="en-US" altLang="zh-CN" sz="2000" b="1" i="1" dirty="0">
                        <a:latin typeface="Cambria Math" panose="02040503050406030204" charset="0"/>
                        <a:cs typeface="Times New Roman" panose="02020603050405020304" pitchFamily="18" charset="0"/>
                      </a:rPr>
                      <m:t>=</m:t>
                    </m:r>
                    <m:r>
                      <a:rPr lang="en-US" altLang="zh-CN" sz="2000" b="1" i="1" dirty="0" smtClean="0">
                        <a:latin typeface="Cambria Math" panose="02040503050406030204" charset="0"/>
                        <a:cs typeface="Times New Roman" panose="02020603050405020304" pitchFamily="18" charset="0"/>
                      </a:rPr>
                      <m:t>−</m:t>
                    </m:r>
                    <m:r>
                      <a:rPr lang="en-US" altLang="zh-CN" sz="2000" b="1" i="1" dirty="0" smtClean="0">
                        <a:latin typeface="Cambria Math" panose="02040503050406030204" charset="0"/>
                        <a:cs typeface="Times New Roman" panose="02020603050405020304" pitchFamily="18" charset="0"/>
                      </a:rPr>
                      <m:t>𝟐𝟎</m:t>
                    </m:r>
                  </m:oMath>
                </a14:m>
                <a:r>
                  <a:rPr lang="en-US" altLang="zh-CN" sz="2000" b="1" dirty="0">
                    <a:latin typeface="WinCC_flexible" panose="020B0509000000000000" pitchFamily="49" charset="0"/>
                    <a:cs typeface="Times New Roman" panose="02020603050405020304" pitchFamily="18" charset="0"/>
                  </a:rPr>
                  <a:t>°</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，两正弦量角频率同为</a:t>
                </a:r>
                <a:r>
                  <a:rPr lang="en-US" altLang="zh-CN" sz="2000" b="1" dirty="0">
                    <a:effectLst/>
                    <a:latin typeface="Times New Roman" panose="02020603050405020304" pitchFamily="18" charset="0"/>
                    <a:ea typeface="宋体" panose="02010600030101010101" pitchFamily="2" charset="-122"/>
                    <a:cs typeface="Times New Roman" panose="02020603050405020304" pitchFamily="18" charset="0"/>
                  </a:rPr>
                  <a:t>314rad/s</a:t>
                </a:r>
                <a:r>
                  <a:rPr lang="zh-CN" altLang="zh-CN" sz="2000" b="1" dirty="0">
                    <a:effectLst/>
                    <a:latin typeface="Times New Roman" panose="02020603050405020304" pitchFamily="18" charset="0"/>
                    <a:ea typeface="宋体" panose="02010600030101010101" pitchFamily="2" charset="-122"/>
                    <a:cs typeface="Times New Roman" panose="02020603050405020304" pitchFamily="18" charset="0"/>
                  </a:rPr>
                  <a:t>，写出他们的解析表达式。</a:t>
                </a:r>
                <a:endParaRPr lang="zh-CN" altLang="zh-CN" sz="20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endParaRPr kumimoji="0" lang="zh-CN" altLang="zh-CN" sz="3200" b="0" i="0" u="none" strike="noStrike" cap="none" normalizeH="0" baseline="0" dirty="0">
                  <a:ln>
                    <a:noFill/>
                  </a:ln>
                  <a:solidFill>
                    <a:schemeClr val="tx1"/>
                  </a:solidFill>
                  <a:effectLst/>
                  <a:latin typeface="Arial" panose="020B0604020202020204" pitchFamily="3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104140" y="1861800"/>
                <a:ext cx="8912505" cy="2124749"/>
              </a:xfrm>
              <a:prstGeom prst="rect">
                <a:avLst/>
              </a:prstGeom>
              <a:blipFill rotWithShape="1">
                <a:blip r:embed="rId3"/>
                <a:stretch>
                  <a:fillRect t="-29" r="3" b="-1105"/>
                </a:stretch>
              </a:blipFill>
            </p:spPr>
            <p:txBody>
              <a:bodyPr/>
              <a:lstStyle/>
              <a:p>
                <a:r>
                  <a:rPr lang="zh-CN" altLang="en-US">
                    <a:noFill/>
                  </a:rPr>
                  <a:t> </a:t>
                </a:r>
              </a:p>
            </p:txBody>
          </p:sp>
        </mc:Fallback>
      </mc:AlternateContent>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SLIDE_BK_DARK_LIGHT" val="2"/>
  <p:tag name="KSO_WM_SLIDE_BACKGROUND_TYPE" val="general"/>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p="http://schemas.openxmlformats.org/presentationml/2006/main">
  <p:tag name="KSO_WM_SLIDE_BK_DARK_LIGHT" val="2"/>
  <p:tag name="KSO_WM_SLIDE_BACKGROUND_TYPE" val="general"/>
</p:tagLst>
</file>

<file path=ppt/tags/tag14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7.xml><?xml version="1.0" encoding="utf-8"?>
<p:tagLst xmlns:p="http://schemas.openxmlformats.org/presentationml/2006/main">
  <p:tag name="KSO_WM_SLIDE_BK_DARK_LIGHT" val="2"/>
  <p:tag name="KSO_WM_SLIDE_BACKGROUND_TYPE" val="general"/>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2.xml><?xml version="1.0" encoding="utf-8"?>
<p:tagLst xmlns:p="http://schemas.openxmlformats.org/presentationml/2006/main">
  <p:tag name="KSO_WM_SLIDE_BK_DARK_LIGHT" val="2"/>
  <p:tag name="KSO_WM_SLIDE_BACKGROUND_TYPE" val="general"/>
</p:tagLst>
</file>

<file path=ppt/tags/tag16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SLIDE_BK_DARK_LIGHT" val="2"/>
  <p:tag name="KSO_WM_SLIDE_BACKGROUND_TYPE" val="general"/>
</p:tagLst>
</file>

<file path=ppt/tags/tag169.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SLIDE_BK_DARK_LIGHT" val="2"/>
  <p:tag name="KSO_WM_SLIDE_BACKGROUND_TYPE" val="general"/>
</p:tagLst>
</file>

<file path=ppt/tags/tag17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SLIDE_BK_DARK_LIGHT" val="2"/>
  <p:tag name="KSO_WM_SLIDE_BACKGROUND_TYPE" val="gener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4.xml><?xml version="1.0" encoding="utf-8"?>
<p:tagLst xmlns:p="http://schemas.openxmlformats.org/presentationml/2006/main">
  <p:tag name="KSO_WM_SLIDE_BK_DARK_LIGHT" val="2"/>
  <p:tag name="KSO_WM_SLIDE_BACKGROUND_TYPE" val="general"/>
</p:tagLst>
</file>

<file path=ppt/tags/tag185.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SLIDE_BK_DARK_LIGHT" val="2"/>
  <p:tag name="KSO_WM_SLIDE_BACKGROUND_TYPE" val="general"/>
</p:tagLst>
</file>

<file path=ppt/tags/tag187.xml><?xml version="1.0" encoding="utf-8"?>
<p:tagLst xmlns:p="http://schemas.openxmlformats.org/presentationml/2006/main">
  <p:tag name="KSO_WM_SLIDE_BK_DARK_LIGHT" val="2"/>
  <p:tag name="KSO_WM_SLIDE_BACKGROUND_TYPE" val="general"/>
</p:tagLst>
</file>

<file path=ppt/tags/tag188.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9.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PP_MARK_KEY" val="b047a6f6-948f-48f5-9a12-ee0d6eda6c5f"/>
  <p:tag name="COMMONDATA" val="eyJoZGlkIjoiODNhYjQxZGU2OWJiYTljMGVkNWMwMzJlN2JlNmY5ZDQifQ=="/>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2658</Words>
  <Application>WPS 演示</Application>
  <PresentationFormat>全屏显示(4:3)</PresentationFormat>
  <Paragraphs>350</Paragraphs>
  <Slides>22</Slides>
  <Notes>0</Notes>
  <HiddenSlides>0</HiddenSlides>
  <MMClips>0</MMClips>
  <ScaleCrop>false</ScaleCrop>
  <HeadingPairs>
    <vt:vector size="8" baseType="variant">
      <vt:variant>
        <vt:lpstr>已用的字体</vt:lpstr>
      </vt:variant>
      <vt:variant>
        <vt:i4>16</vt:i4>
      </vt:variant>
      <vt:variant>
        <vt:lpstr>主题</vt:lpstr>
      </vt:variant>
      <vt:variant>
        <vt:i4>2</vt:i4>
      </vt:variant>
      <vt:variant>
        <vt:lpstr>嵌入 OLE 服务器</vt:lpstr>
      </vt:variant>
      <vt:variant>
        <vt:i4>3</vt:i4>
      </vt:variant>
      <vt:variant>
        <vt:lpstr>幻灯片标题</vt:lpstr>
      </vt:variant>
      <vt:variant>
        <vt:i4>22</vt:i4>
      </vt:variant>
    </vt:vector>
  </HeadingPairs>
  <TitlesOfParts>
    <vt:vector size="43" baseType="lpstr">
      <vt:lpstr>Arial</vt:lpstr>
      <vt:lpstr>宋体</vt:lpstr>
      <vt:lpstr>Wingdings</vt:lpstr>
      <vt:lpstr>Calibri</vt:lpstr>
      <vt:lpstr>Arial</vt:lpstr>
      <vt:lpstr>微软雅黑</vt:lpstr>
      <vt:lpstr>黑体</vt:lpstr>
      <vt:lpstr>Adobe 黑体 Std R</vt:lpstr>
      <vt:lpstr>Cambria Math</vt:lpstr>
      <vt:lpstr>Times New Roman</vt:lpstr>
      <vt:lpstr>等线</vt:lpstr>
      <vt:lpstr>WinCC_flexible</vt:lpstr>
      <vt:lpstr>MV Boli</vt:lpstr>
      <vt:lpstr>Arial Unicode MS</vt:lpstr>
      <vt:lpstr>MS Mincho</vt:lpstr>
      <vt:lpstr>Segoe Print</vt:lpstr>
      <vt:lpstr>第一PPT模板网-WWW.1PPT.COM</vt:lpstr>
      <vt:lpstr>Office 主题</vt:lpstr>
      <vt:lpstr>Paint.Picture</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1266</cp:revision>
  <dcterms:created xsi:type="dcterms:W3CDTF">2015-12-14T01:43:00Z</dcterms:created>
  <dcterms:modified xsi:type="dcterms:W3CDTF">2025-09-03T06:00:06Z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8DF0BAF57E2C4602B374BA75FAFEB242_13</vt:lpwstr>
  </property>
  <property fmtid="{D5CDD505-2E9C-101B-9397-08002B2CF9AE}" pid="3" name="KSOProductBuildVer">
    <vt:lpwstr>2052-12.1.0.22529</vt:lpwstr>
  </property>
</Properties>
</file>